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sldIdLst>
    <p:sldId id="256" r:id="rId2"/>
    <p:sldId id="292" r:id="rId3"/>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5" r:id="rId17"/>
    <p:sldId id="336" r:id="rId18"/>
    <p:sldId id="293" r:id="rId19"/>
    <p:sldId id="319" r:id="rId20"/>
    <p:sldId id="321" r:id="rId21"/>
    <p:sldId id="345" r:id="rId22"/>
    <p:sldId id="338" r:id="rId23"/>
    <p:sldId id="343" r:id="rId24"/>
    <p:sldId id="337" r:id="rId25"/>
    <p:sldId id="344" r:id="rId26"/>
    <p:sldId id="339" r:id="rId27"/>
    <p:sldId id="340" r:id="rId28"/>
    <p:sldId id="341" r:id="rId29"/>
    <p:sldId id="342" r:id="rId30"/>
    <p:sldId id="346" r:id="rId31"/>
    <p:sldId id="347" r:id="rId32"/>
    <p:sldId id="349" r:id="rId33"/>
    <p:sldId id="350" r:id="rId34"/>
    <p:sldId id="351" r:id="rId35"/>
    <p:sldId id="348" r:id="rId36"/>
    <p:sldId id="352" r:id="rId37"/>
    <p:sldId id="353" r:id="rId38"/>
    <p:sldId id="354" r:id="rId39"/>
    <p:sldId id="355" r:id="rId40"/>
    <p:sldId id="356" r:id="rId41"/>
    <p:sldId id="298" r:id="rId42"/>
    <p:sldId id="295" r:id="rId43"/>
    <p:sldId id="296" r:id="rId44"/>
    <p:sldId id="297" r:id="rId45"/>
    <p:sldId id="301" r:id="rId46"/>
    <p:sldId id="320" r:id="rId47"/>
    <p:sldId id="299" r:id="rId48"/>
    <p:sldId id="306" r:id="rId49"/>
    <p:sldId id="317" r:id="rId50"/>
    <p:sldId id="307" r:id="rId51"/>
    <p:sldId id="308" r:id="rId52"/>
    <p:sldId id="310" r:id="rId53"/>
    <p:sldId id="300" r:id="rId54"/>
    <p:sldId id="305" r:id="rId55"/>
    <p:sldId id="303" r:id="rId56"/>
    <p:sldId id="311" r:id="rId57"/>
    <p:sldId id="315" r:id="rId58"/>
    <p:sldId id="312" r:id="rId59"/>
    <p:sldId id="313" r:id="rId60"/>
    <p:sldId id="318" r:id="rId61"/>
  </p:sldIdLst>
  <p:sldSz cx="9144000" cy="6858000" type="screen4x3"/>
  <p:notesSz cx="6797675" cy="9926638"/>
  <p:defaultTextStyle>
    <a:defPPr>
      <a:defRPr lang="en-A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FF0000"/>
    <a:srgbClr val="0033CC"/>
    <a:srgbClr val="66FF33"/>
    <a:srgbClr val="FF33CC"/>
    <a:srgbClr val="006F93"/>
    <a:srgbClr val="74A18E"/>
    <a:srgbClr val="5998C8"/>
    <a:srgbClr val="999999"/>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71" autoAdjust="0"/>
    <p:restoredTop sz="95157" autoAdjust="0"/>
  </p:normalViewPr>
  <p:slideViewPr>
    <p:cSldViewPr>
      <p:cViewPr>
        <p:scale>
          <a:sx n="80" d="100"/>
          <a:sy n="80" d="100"/>
        </p:scale>
        <p:origin x="-802" y="-20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6400" cy="4968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AU"/>
          </a:p>
        </p:txBody>
      </p:sp>
      <p:sp>
        <p:nvSpPr>
          <p:cNvPr id="7171" name="Rectangle 3"/>
          <p:cNvSpPr>
            <a:spLocks noGrp="1" noChangeArrowheads="1"/>
          </p:cNvSpPr>
          <p:nvPr>
            <p:ph type="dt" idx="1"/>
          </p:nvPr>
        </p:nvSpPr>
        <p:spPr bwMode="auto">
          <a:xfrm>
            <a:off x="3849688" y="0"/>
            <a:ext cx="2946400" cy="4968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AU"/>
          </a:p>
        </p:txBody>
      </p:sp>
      <p:sp>
        <p:nvSpPr>
          <p:cNvPr id="13316"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679450" y="4714875"/>
            <a:ext cx="5438775" cy="4467225"/>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7174" name="Rectangle 6"/>
          <p:cNvSpPr>
            <a:spLocks noGrp="1" noChangeArrowheads="1"/>
          </p:cNvSpPr>
          <p:nvPr>
            <p:ph type="ftr" sz="quarter" idx="4"/>
          </p:nvPr>
        </p:nvSpPr>
        <p:spPr bwMode="auto">
          <a:xfrm>
            <a:off x="0" y="9428163"/>
            <a:ext cx="2946400" cy="496887"/>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AU"/>
          </a:p>
        </p:txBody>
      </p:sp>
      <p:sp>
        <p:nvSpPr>
          <p:cNvPr id="7175" name="Rectangle 7"/>
          <p:cNvSpPr>
            <a:spLocks noGrp="1" noChangeArrowheads="1"/>
          </p:cNvSpPr>
          <p:nvPr>
            <p:ph type="sldNum" sz="quarter" idx="5"/>
          </p:nvPr>
        </p:nvSpPr>
        <p:spPr bwMode="auto">
          <a:xfrm>
            <a:off x="3849688" y="9428163"/>
            <a:ext cx="2946400" cy="496887"/>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AF28959F-3018-41B0-BF9E-23618417AC3F}" type="slidenum">
              <a:rPr lang="en-AU"/>
              <a:pPr>
                <a:defRPr/>
              </a:pPr>
              <a:t>‹#›</a:t>
            </a:fld>
            <a:endParaRPr lang="en-AU"/>
          </a:p>
        </p:txBody>
      </p:sp>
    </p:spTree>
    <p:extLst>
      <p:ext uri="{BB962C8B-B14F-4D97-AF65-F5344CB8AC3E}">
        <p14:creationId xmlns:p14="http://schemas.microsoft.com/office/powerpoint/2010/main" val="17988894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7"/>
          <p:cNvSpPr txBox="1">
            <a:spLocks noChangeArrowheads="1"/>
          </p:cNvSpPr>
          <p:nvPr/>
        </p:nvSpPr>
        <p:spPr bwMode="auto">
          <a:xfrm>
            <a:off x="2717800" y="6157913"/>
            <a:ext cx="4813300" cy="307777"/>
          </a:xfrm>
          <a:prstGeom prst="rect">
            <a:avLst/>
          </a:prstGeom>
          <a:noFill/>
          <a:ln>
            <a:noFill/>
          </a:ln>
          <a:effectLst/>
          <a:extLst/>
        </p:spPr>
        <p:txBody>
          <a:bodyPr>
            <a:spAutoFit/>
          </a:bodyPr>
          <a:lstStyle/>
          <a:p>
            <a:pPr>
              <a:defRPr/>
            </a:pPr>
            <a:r>
              <a:rPr lang="en-AU" sz="1400" dirty="0" smtClean="0">
                <a:solidFill>
                  <a:srgbClr val="006F93"/>
                </a:solidFill>
                <a:cs typeface="+mn-cs"/>
              </a:rPr>
              <a:t>Bureau of Meteorology Research and Development</a:t>
            </a:r>
            <a:endParaRPr lang="en-AU" sz="1400" dirty="0">
              <a:solidFill>
                <a:srgbClr val="006F93"/>
              </a:solidFill>
              <a:cs typeface="+mn-cs"/>
            </a:endParaRPr>
          </a:p>
        </p:txBody>
      </p:sp>
      <p:pic>
        <p:nvPicPr>
          <p:cNvPr id="5" name="Picture 68"/>
          <p:cNvPicPr>
            <a:picLocks noChangeAspect="1" noChangeArrowheads="1"/>
          </p:cNvPicPr>
          <p:nvPr/>
        </p:nvPicPr>
        <p:blipFill>
          <a:blip r:embed="rId2"/>
          <a:srcRect/>
          <a:stretch>
            <a:fillRect/>
          </a:stretch>
        </p:blipFill>
        <p:spPr bwMode="auto">
          <a:xfrm>
            <a:off x="466725" y="5537200"/>
            <a:ext cx="1619250" cy="1079500"/>
          </a:xfrm>
          <a:prstGeom prst="rect">
            <a:avLst/>
          </a:prstGeom>
          <a:noFill/>
          <a:ln w="9525">
            <a:noFill/>
            <a:miter lim="800000"/>
            <a:headEnd/>
            <a:tailEnd/>
          </a:ln>
        </p:spPr>
      </p:pic>
      <p:pic>
        <p:nvPicPr>
          <p:cNvPr id="7" name="Picture 72"/>
          <p:cNvPicPr>
            <a:picLocks noChangeAspect="1" noChangeArrowheads="1"/>
          </p:cNvPicPr>
          <p:nvPr/>
        </p:nvPicPr>
        <p:blipFill>
          <a:blip r:embed="rId3"/>
          <a:srcRect/>
          <a:stretch>
            <a:fillRect/>
          </a:stretch>
        </p:blipFill>
        <p:spPr bwMode="auto">
          <a:xfrm>
            <a:off x="0" y="1258888"/>
            <a:ext cx="9144000" cy="3651250"/>
          </a:xfrm>
          <a:prstGeom prst="rect">
            <a:avLst/>
          </a:prstGeom>
          <a:noFill/>
          <a:ln w="9525">
            <a:noFill/>
            <a:miter lim="800000"/>
            <a:headEnd/>
            <a:tailEnd/>
          </a:ln>
        </p:spPr>
      </p:pic>
      <p:sp>
        <p:nvSpPr>
          <p:cNvPr id="3074" name="Rectangle 2"/>
          <p:cNvSpPr>
            <a:spLocks noGrp="1" noChangeArrowheads="1"/>
          </p:cNvSpPr>
          <p:nvPr>
            <p:ph type="ctrTitle"/>
          </p:nvPr>
        </p:nvSpPr>
        <p:spPr>
          <a:xfrm>
            <a:off x="1331913" y="754063"/>
            <a:ext cx="7343775" cy="1008062"/>
          </a:xfrm>
        </p:spPr>
        <p:txBody>
          <a:bodyPr tIns="0"/>
          <a:lstStyle>
            <a:lvl1pPr>
              <a:defRPr sz="2900">
                <a:solidFill>
                  <a:schemeClr val="bg1"/>
                </a:solidFill>
              </a:defRPr>
            </a:lvl1pPr>
          </a:lstStyle>
          <a:p>
            <a:pPr lvl="0"/>
            <a:r>
              <a:rPr lang="en-AU" noProof="0" smtClean="0"/>
              <a:t>Click to edit Master title style</a:t>
            </a:r>
          </a:p>
        </p:txBody>
      </p:sp>
      <p:sp>
        <p:nvSpPr>
          <p:cNvPr id="3075" name="Rectangle 3"/>
          <p:cNvSpPr>
            <a:spLocks noGrp="1" noChangeArrowheads="1"/>
          </p:cNvSpPr>
          <p:nvPr>
            <p:ph type="subTitle" idx="1"/>
          </p:nvPr>
        </p:nvSpPr>
        <p:spPr>
          <a:xfrm>
            <a:off x="1285875" y="4281488"/>
            <a:ext cx="3638550" cy="1008062"/>
          </a:xfrm>
        </p:spPr>
        <p:txBody>
          <a:bodyPr anchor="b"/>
          <a:lstStyle>
            <a:lvl1pPr marL="0" indent="0">
              <a:buFontTx/>
              <a:buNone/>
              <a:defRPr sz="1600" b="1"/>
            </a:lvl1pPr>
          </a:lstStyle>
          <a:p>
            <a:pPr lvl="0"/>
            <a:r>
              <a:rPr lang="en-AU"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3"/>
          <p:cNvSpPr>
            <a:spLocks noGrp="1" noChangeArrowheads="1"/>
          </p:cNvSpPr>
          <p:nvPr>
            <p:ph type="dt" sz="half" idx="11"/>
          </p:nvPr>
        </p:nvSpPr>
        <p:spPr>
          <a:ln/>
        </p:spPr>
        <p:txBody>
          <a:bodyPr/>
          <a:lstStyle>
            <a:lvl1pPr>
              <a:defRPr/>
            </a:lvl1pPr>
          </a:lstStyle>
          <a:p>
            <a:pPr>
              <a:defRPr/>
            </a:pPr>
            <a:endParaRPr lang="en-AU"/>
          </a:p>
        </p:txBody>
      </p:sp>
      <p:sp>
        <p:nvSpPr>
          <p:cNvPr id="6" name="Rectangle 44"/>
          <p:cNvSpPr>
            <a:spLocks noGrp="1" noChangeArrowheads="1"/>
          </p:cNvSpPr>
          <p:nvPr>
            <p:ph type="sldNum" sz="quarter" idx="12"/>
          </p:nvPr>
        </p:nvSpPr>
        <p:spPr>
          <a:ln/>
        </p:spPr>
        <p:txBody>
          <a:bodyPr/>
          <a:lstStyle>
            <a:lvl1pPr>
              <a:defRPr/>
            </a:lvl1pPr>
          </a:lstStyle>
          <a:p>
            <a:pPr>
              <a:defRPr/>
            </a:pPr>
            <a:fld id="{7BE2F5B9-ADE6-4454-B420-6671A4807E65}" type="slidenum">
              <a:rPr lang="en-AU"/>
              <a:pPr>
                <a:defRPr/>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3050" y="111125"/>
            <a:ext cx="2051050" cy="6197600"/>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69900" y="111125"/>
            <a:ext cx="6000750" cy="6197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3"/>
          <p:cNvSpPr>
            <a:spLocks noGrp="1" noChangeArrowheads="1"/>
          </p:cNvSpPr>
          <p:nvPr>
            <p:ph type="dt" sz="half" idx="11"/>
          </p:nvPr>
        </p:nvSpPr>
        <p:spPr>
          <a:ln/>
        </p:spPr>
        <p:txBody>
          <a:bodyPr/>
          <a:lstStyle>
            <a:lvl1pPr>
              <a:defRPr/>
            </a:lvl1pPr>
          </a:lstStyle>
          <a:p>
            <a:pPr>
              <a:defRPr/>
            </a:pPr>
            <a:endParaRPr lang="en-AU"/>
          </a:p>
        </p:txBody>
      </p:sp>
      <p:sp>
        <p:nvSpPr>
          <p:cNvPr id="6" name="Rectangle 44"/>
          <p:cNvSpPr>
            <a:spLocks noGrp="1" noChangeArrowheads="1"/>
          </p:cNvSpPr>
          <p:nvPr>
            <p:ph type="sldNum" sz="quarter" idx="12"/>
          </p:nvPr>
        </p:nvSpPr>
        <p:spPr>
          <a:ln/>
        </p:spPr>
        <p:txBody>
          <a:bodyPr/>
          <a:lstStyle>
            <a:lvl1pPr>
              <a:defRPr/>
            </a:lvl1pPr>
          </a:lstStyle>
          <a:p>
            <a:pPr>
              <a:defRPr/>
            </a:pPr>
            <a:fld id="{6042A1D4-7C70-4096-A237-E31FB2AD9A20}" type="slidenum">
              <a:rPr lang="en-AU"/>
              <a:pPr>
                <a:defRPr/>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3"/>
          <p:cNvSpPr>
            <a:spLocks noGrp="1" noChangeArrowheads="1"/>
          </p:cNvSpPr>
          <p:nvPr>
            <p:ph type="dt" sz="half" idx="11"/>
          </p:nvPr>
        </p:nvSpPr>
        <p:spPr>
          <a:ln/>
        </p:spPr>
        <p:txBody>
          <a:bodyPr/>
          <a:lstStyle>
            <a:lvl1pPr>
              <a:defRPr/>
            </a:lvl1pPr>
          </a:lstStyle>
          <a:p>
            <a:pPr>
              <a:defRPr/>
            </a:pPr>
            <a:endParaRPr lang="en-AU"/>
          </a:p>
        </p:txBody>
      </p:sp>
      <p:sp>
        <p:nvSpPr>
          <p:cNvPr id="6" name="Rectangle 44"/>
          <p:cNvSpPr>
            <a:spLocks noGrp="1" noChangeArrowheads="1"/>
          </p:cNvSpPr>
          <p:nvPr>
            <p:ph type="sldNum" sz="quarter" idx="12"/>
          </p:nvPr>
        </p:nvSpPr>
        <p:spPr>
          <a:ln/>
        </p:spPr>
        <p:txBody>
          <a:bodyPr/>
          <a:lstStyle>
            <a:lvl1pPr>
              <a:defRPr/>
            </a:lvl1pPr>
          </a:lstStyle>
          <a:p>
            <a:pPr>
              <a:defRPr/>
            </a:pPr>
            <a:fld id="{76060BDE-ED89-4C5D-813E-2A9B5469A361}" type="slidenum">
              <a:rPr lang="en-AU"/>
              <a:pPr>
                <a:defRPr/>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Rectangle 43"/>
          <p:cNvSpPr>
            <a:spLocks noGrp="1" noChangeArrowheads="1"/>
          </p:cNvSpPr>
          <p:nvPr>
            <p:ph type="dt" sz="half" idx="11"/>
          </p:nvPr>
        </p:nvSpPr>
        <p:spPr>
          <a:ln/>
        </p:spPr>
        <p:txBody>
          <a:bodyPr/>
          <a:lstStyle>
            <a:lvl1pPr>
              <a:defRPr/>
            </a:lvl1pPr>
          </a:lstStyle>
          <a:p>
            <a:pPr>
              <a:defRPr/>
            </a:pPr>
            <a:endParaRPr lang="en-AU"/>
          </a:p>
        </p:txBody>
      </p:sp>
      <p:sp>
        <p:nvSpPr>
          <p:cNvPr id="6" name="Rectangle 44"/>
          <p:cNvSpPr>
            <a:spLocks noGrp="1" noChangeArrowheads="1"/>
          </p:cNvSpPr>
          <p:nvPr>
            <p:ph type="sldNum" sz="quarter" idx="12"/>
          </p:nvPr>
        </p:nvSpPr>
        <p:spPr>
          <a:ln/>
        </p:spPr>
        <p:txBody>
          <a:bodyPr/>
          <a:lstStyle>
            <a:lvl1pPr>
              <a:defRPr/>
            </a:lvl1pPr>
          </a:lstStyle>
          <a:p>
            <a:pPr>
              <a:defRPr/>
            </a:pPr>
            <a:fld id="{44DC1F13-58BF-4380-82FC-391D81EE849E}" type="slidenum">
              <a:rPr lang="en-AU"/>
              <a:pPr>
                <a:defRPr/>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69900" y="1385888"/>
            <a:ext cx="4025900" cy="49228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385888"/>
            <a:ext cx="4025900" cy="49228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Rectangle 43"/>
          <p:cNvSpPr>
            <a:spLocks noGrp="1" noChangeArrowheads="1"/>
          </p:cNvSpPr>
          <p:nvPr>
            <p:ph type="dt" sz="half" idx="11"/>
          </p:nvPr>
        </p:nvSpPr>
        <p:spPr>
          <a:ln/>
        </p:spPr>
        <p:txBody>
          <a:bodyPr/>
          <a:lstStyle>
            <a:lvl1pPr>
              <a:defRPr/>
            </a:lvl1pPr>
          </a:lstStyle>
          <a:p>
            <a:pPr>
              <a:defRPr/>
            </a:pPr>
            <a:endParaRPr lang="en-AU"/>
          </a:p>
        </p:txBody>
      </p:sp>
      <p:sp>
        <p:nvSpPr>
          <p:cNvPr id="7" name="Rectangle 44"/>
          <p:cNvSpPr>
            <a:spLocks noGrp="1" noChangeArrowheads="1"/>
          </p:cNvSpPr>
          <p:nvPr>
            <p:ph type="sldNum" sz="quarter" idx="12"/>
          </p:nvPr>
        </p:nvSpPr>
        <p:spPr>
          <a:ln/>
        </p:spPr>
        <p:txBody>
          <a:bodyPr/>
          <a:lstStyle>
            <a:lvl1pPr>
              <a:defRPr/>
            </a:lvl1pPr>
          </a:lstStyle>
          <a:p>
            <a:pPr>
              <a:defRPr/>
            </a:pPr>
            <a:fld id="{F315AA4D-6653-4C33-A373-6D0A23F49692}" type="slidenum">
              <a:rPr lang="en-AU"/>
              <a:pPr>
                <a:defRPr/>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8" name="Rectangle 43"/>
          <p:cNvSpPr>
            <a:spLocks noGrp="1" noChangeArrowheads="1"/>
          </p:cNvSpPr>
          <p:nvPr>
            <p:ph type="dt" sz="half" idx="11"/>
          </p:nvPr>
        </p:nvSpPr>
        <p:spPr>
          <a:ln/>
        </p:spPr>
        <p:txBody>
          <a:bodyPr/>
          <a:lstStyle>
            <a:lvl1pPr>
              <a:defRPr/>
            </a:lvl1pPr>
          </a:lstStyle>
          <a:p>
            <a:pPr>
              <a:defRPr/>
            </a:pPr>
            <a:endParaRPr lang="en-AU"/>
          </a:p>
        </p:txBody>
      </p:sp>
      <p:sp>
        <p:nvSpPr>
          <p:cNvPr id="9" name="Rectangle 44"/>
          <p:cNvSpPr>
            <a:spLocks noGrp="1" noChangeArrowheads="1"/>
          </p:cNvSpPr>
          <p:nvPr>
            <p:ph type="sldNum" sz="quarter" idx="12"/>
          </p:nvPr>
        </p:nvSpPr>
        <p:spPr>
          <a:ln/>
        </p:spPr>
        <p:txBody>
          <a:bodyPr/>
          <a:lstStyle>
            <a:lvl1pPr>
              <a:defRPr/>
            </a:lvl1pPr>
          </a:lstStyle>
          <a:p>
            <a:pPr>
              <a:defRPr/>
            </a:pPr>
            <a:fld id="{172C266D-86AD-497D-8E90-72D268E5F7AD}" type="slidenum">
              <a:rPr lang="en-AU"/>
              <a:pPr>
                <a:defRPr/>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4" name="Rectangle 43"/>
          <p:cNvSpPr>
            <a:spLocks noGrp="1" noChangeArrowheads="1"/>
          </p:cNvSpPr>
          <p:nvPr>
            <p:ph type="dt" sz="half" idx="11"/>
          </p:nvPr>
        </p:nvSpPr>
        <p:spPr>
          <a:ln/>
        </p:spPr>
        <p:txBody>
          <a:bodyPr/>
          <a:lstStyle>
            <a:lvl1pPr>
              <a:defRPr/>
            </a:lvl1pPr>
          </a:lstStyle>
          <a:p>
            <a:pPr>
              <a:defRPr/>
            </a:pPr>
            <a:endParaRPr lang="en-AU"/>
          </a:p>
        </p:txBody>
      </p:sp>
      <p:sp>
        <p:nvSpPr>
          <p:cNvPr id="5" name="Rectangle 44"/>
          <p:cNvSpPr>
            <a:spLocks noGrp="1" noChangeArrowheads="1"/>
          </p:cNvSpPr>
          <p:nvPr>
            <p:ph type="sldNum" sz="quarter" idx="12"/>
          </p:nvPr>
        </p:nvSpPr>
        <p:spPr>
          <a:ln/>
        </p:spPr>
        <p:txBody>
          <a:bodyPr/>
          <a:lstStyle>
            <a:lvl1pPr>
              <a:defRPr/>
            </a:lvl1pPr>
          </a:lstStyle>
          <a:p>
            <a:pPr>
              <a:defRPr/>
            </a:pPr>
            <a:fld id="{FA7FECE4-3FAF-44D2-812D-49BADA5C9E12}" type="slidenum">
              <a:rPr lang="en-AU"/>
              <a:pPr>
                <a:defRPr/>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43"/>
          <p:cNvSpPr>
            <a:spLocks noGrp="1" noChangeArrowheads="1"/>
          </p:cNvSpPr>
          <p:nvPr>
            <p:ph type="dt" sz="half" idx="11"/>
          </p:nvPr>
        </p:nvSpPr>
        <p:spPr>
          <a:ln/>
        </p:spPr>
        <p:txBody>
          <a:bodyPr/>
          <a:lstStyle>
            <a:lvl1pPr>
              <a:defRPr/>
            </a:lvl1pPr>
          </a:lstStyle>
          <a:p>
            <a:pPr>
              <a:defRPr/>
            </a:pPr>
            <a:endParaRPr lang="en-AU"/>
          </a:p>
        </p:txBody>
      </p:sp>
      <p:sp>
        <p:nvSpPr>
          <p:cNvPr id="4" name="Rectangle 44"/>
          <p:cNvSpPr>
            <a:spLocks noGrp="1" noChangeArrowheads="1"/>
          </p:cNvSpPr>
          <p:nvPr>
            <p:ph type="sldNum" sz="quarter" idx="12"/>
          </p:nvPr>
        </p:nvSpPr>
        <p:spPr>
          <a:ln/>
        </p:spPr>
        <p:txBody>
          <a:bodyPr/>
          <a:lstStyle>
            <a:lvl1pPr>
              <a:defRPr/>
            </a:lvl1pPr>
          </a:lstStyle>
          <a:p>
            <a:pPr>
              <a:defRPr/>
            </a:pPr>
            <a:fld id="{2EA6422B-B21D-4D84-AB17-78FF1FDA7127}" type="slidenum">
              <a:rPr lang="en-AU"/>
              <a:pPr>
                <a:defRPr/>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43"/>
          <p:cNvSpPr>
            <a:spLocks noGrp="1" noChangeArrowheads="1"/>
          </p:cNvSpPr>
          <p:nvPr>
            <p:ph type="dt" sz="half" idx="11"/>
          </p:nvPr>
        </p:nvSpPr>
        <p:spPr>
          <a:ln/>
        </p:spPr>
        <p:txBody>
          <a:bodyPr/>
          <a:lstStyle>
            <a:lvl1pPr>
              <a:defRPr/>
            </a:lvl1pPr>
          </a:lstStyle>
          <a:p>
            <a:pPr>
              <a:defRPr/>
            </a:pPr>
            <a:endParaRPr lang="en-AU"/>
          </a:p>
        </p:txBody>
      </p:sp>
      <p:sp>
        <p:nvSpPr>
          <p:cNvPr id="7" name="Rectangle 44"/>
          <p:cNvSpPr>
            <a:spLocks noGrp="1" noChangeArrowheads="1"/>
          </p:cNvSpPr>
          <p:nvPr>
            <p:ph type="sldNum" sz="quarter" idx="12"/>
          </p:nvPr>
        </p:nvSpPr>
        <p:spPr>
          <a:ln/>
        </p:spPr>
        <p:txBody>
          <a:bodyPr/>
          <a:lstStyle>
            <a:lvl1pPr>
              <a:defRPr/>
            </a:lvl1pPr>
          </a:lstStyle>
          <a:p>
            <a:pPr>
              <a:defRPr/>
            </a:pPr>
            <a:fld id="{B1C9BAEF-684A-4DDE-B8D8-3ECD48F87680}" type="slidenum">
              <a:rPr lang="en-AU"/>
              <a:pPr>
                <a:defRPr/>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43"/>
          <p:cNvSpPr>
            <a:spLocks noGrp="1" noChangeArrowheads="1"/>
          </p:cNvSpPr>
          <p:nvPr>
            <p:ph type="dt" sz="half" idx="11"/>
          </p:nvPr>
        </p:nvSpPr>
        <p:spPr>
          <a:ln/>
        </p:spPr>
        <p:txBody>
          <a:bodyPr/>
          <a:lstStyle>
            <a:lvl1pPr>
              <a:defRPr/>
            </a:lvl1pPr>
          </a:lstStyle>
          <a:p>
            <a:pPr>
              <a:defRPr/>
            </a:pPr>
            <a:endParaRPr lang="en-AU"/>
          </a:p>
        </p:txBody>
      </p:sp>
      <p:sp>
        <p:nvSpPr>
          <p:cNvPr id="7" name="Rectangle 44"/>
          <p:cNvSpPr>
            <a:spLocks noGrp="1" noChangeArrowheads="1"/>
          </p:cNvSpPr>
          <p:nvPr>
            <p:ph type="sldNum" sz="quarter" idx="12"/>
          </p:nvPr>
        </p:nvSpPr>
        <p:spPr>
          <a:ln/>
        </p:spPr>
        <p:txBody>
          <a:bodyPr/>
          <a:lstStyle>
            <a:lvl1pPr>
              <a:defRPr/>
            </a:lvl1pPr>
          </a:lstStyle>
          <a:p>
            <a:pPr>
              <a:defRPr/>
            </a:pPr>
            <a:fld id="{06AD0C12-62F0-4C41-9D43-FC2CBE99DF45}" type="slidenum">
              <a:rPr lang="en-AU"/>
              <a:pPr>
                <a:defRPr/>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69900" y="1385888"/>
            <a:ext cx="8204200" cy="4922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p>
        </p:txBody>
      </p:sp>
      <p:sp>
        <p:nvSpPr>
          <p:cNvPr id="1067" name="Rectangle 43"/>
          <p:cNvSpPr>
            <a:spLocks noGrp="1" noChangeArrowheads="1"/>
          </p:cNvSpPr>
          <p:nvPr>
            <p:ph type="dt" sz="half" idx="2"/>
          </p:nvPr>
        </p:nvSpPr>
        <p:spPr bwMode="auto">
          <a:xfrm>
            <a:off x="1687513" y="6423025"/>
            <a:ext cx="719137" cy="323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800">
                <a:cs typeface="+mn-cs"/>
              </a:defRPr>
            </a:lvl1pPr>
          </a:lstStyle>
          <a:p>
            <a:pPr>
              <a:defRPr/>
            </a:pPr>
            <a:endParaRPr lang="en-AU"/>
          </a:p>
        </p:txBody>
      </p:sp>
      <p:sp>
        <p:nvSpPr>
          <p:cNvPr id="1068" name="Rectangle 44"/>
          <p:cNvSpPr>
            <a:spLocks noGrp="1" noChangeArrowheads="1"/>
          </p:cNvSpPr>
          <p:nvPr>
            <p:ph type="sldNum" sz="quarter" idx="4"/>
          </p:nvPr>
        </p:nvSpPr>
        <p:spPr bwMode="auto">
          <a:xfrm>
            <a:off x="465138" y="6423025"/>
            <a:ext cx="719137" cy="323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800">
                <a:solidFill>
                  <a:srgbClr val="006F93"/>
                </a:solidFill>
                <a:cs typeface="+mn-cs"/>
              </a:defRPr>
            </a:lvl1pPr>
          </a:lstStyle>
          <a:p>
            <a:pPr>
              <a:defRPr/>
            </a:pPr>
            <a:fld id="{DAEA1784-2B15-4CC7-901A-0ACDFBF58A73}" type="slidenum">
              <a:rPr lang="en-AU"/>
              <a:pPr>
                <a:defRPr/>
              </a:pPr>
              <a:t>‹#›</a:t>
            </a:fld>
            <a:endParaRPr lang="en-AU"/>
          </a:p>
        </p:txBody>
      </p:sp>
      <p:pic>
        <p:nvPicPr>
          <p:cNvPr id="1032" name="Picture 45"/>
          <p:cNvPicPr>
            <a:picLocks noChangeAspect="1" noChangeArrowheads="1"/>
          </p:cNvPicPr>
          <p:nvPr/>
        </p:nvPicPr>
        <p:blipFill>
          <a:blip r:embed="rId13"/>
          <a:srcRect/>
          <a:stretch>
            <a:fillRect/>
          </a:stretch>
        </p:blipFill>
        <p:spPr bwMode="auto">
          <a:xfrm>
            <a:off x="9525" y="0"/>
            <a:ext cx="9134475" cy="1227138"/>
          </a:xfrm>
          <a:prstGeom prst="rect">
            <a:avLst/>
          </a:prstGeom>
          <a:noFill/>
          <a:ln w="9525">
            <a:noFill/>
            <a:miter lim="800000"/>
            <a:headEnd/>
            <a:tailEnd/>
          </a:ln>
        </p:spPr>
      </p:pic>
      <p:sp>
        <p:nvSpPr>
          <p:cNvPr id="1033" name="Rectangle 2"/>
          <p:cNvSpPr>
            <a:spLocks noGrp="1" noChangeArrowheads="1"/>
          </p:cNvSpPr>
          <p:nvPr>
            <p:ph type="title"/>
          </p:nvPr>
        </p:nvSpPr>
        <p:spPr bwMode="auto">
          <a:xfrm>
            <a:off x="469900" y="111125"/>
            <a:ext cx="7234238" cy="755650"/>
          </a:xfrm>
          <a:prstGeom prst="rect">
            <a:avLst/>
          </a:prstGeom>
          <a:noFill/>
          <a:ln w="9525">
            <a:noFill/>
            <a:miter lim="800000"/>
            <a:headEnd/>
            <a:tailEnd/>
          </a:ln>
        </p:spPr>
        <p:txBody>
          <a:bodyPr vert="horz" wrap="square" lIns="0" tIns="45720" rIns="0" bIns="45720" numCol="1" anchor="b" anchorCtr="0" compatLnSpc="1">
            <a:prstTxWarp prst="textNoShape">
              <a:avLst/>
            </a:prstTxWarp>
          </a:bodyPr>
          <a:lstStyle/>
          <a:p>
            <a:pPr lvl="0"/>
            <a:r>
              <a:rPr lang="en-AU" smtClean="0"/>
              <a:t>Click to edit Master title style</a:t>
            </a:r>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Arial" charset="0"/>
        </a:defRPr>
      </a:lvl2pPr>
      <a:lvl3pPr algn="l" rtl="0" eaLnBrk="0" fontAlgn="base" hangingPunct="0">
        <a:spcBef>
          <a:spcPct val="0"/>
        </a:spcBef>
        <a:spcAft>
          <a:spcPct val="0"/>
        </a:spcAft>
        <a:defRPr sz="2800">
          <a:solidFill>
            <a:schemeClr val="tx2"/>
          </a:solidFill>
          <a:latin typeface="Arial" charset="0"/>
        </a:defRPr>
      </a:lvl3pPr>
      <a:lvl4pPr algn="l" rtl="0" eaLnBrk="0" fontAlgn="base" hangingPunct="0">
        <a:spcBef>
          <a:spcPct val="0"/>
        </a:spcBef>
        <a:spcAft>
          <a:spcPct val="0"/>
        </a:spcAft>
        <a:defRPr sz="2800">
          <a:solidFill>
            <a:schemeClr val="tx2"/>
          </a:solidFill>
          <a:latin typeface="Arial" charset="0"/>
        </a:defRPr>
      </a:lvl4pPr>
      <a:lvl5pPr algn="l" rtl="0" eaLnBrk="0" fontAlgn="base" hangingPunct="0">
        <a:spcBef>
          <a:spcPct val="0"/>
        </a:spcBef>
        <a:spcAft>
          <a:spcPct val="0"/>
        </a:spcAft>
        <a:defRPr sz="2800">
          <a:solidFill>
            <a:schemeClr val="tx2"/>
          </a:solidFill>
          <a:latin typeface="Arial" charset="0"/>
        </a:defRPr>
      </a:lvl5pPr>
      <a:lvl6pPr marL="457200" algn="l" rtl="0" fontAlgn="base">
        <a:spcBef>
          <a:spcPct val="0"/>
        </a:spcBef>
        <a:spcAft>
          <a:spcPct val="0"/>
        </a:spcAft>
        <a:defRPr sz="2800">
          <a:solidFill>
            <a:schemeClr val="tx2"/>
          </a:solidFill>
          <a:latin typeface="Arial" charset="0"/>
        </a:defRPr>
      </a:lvl6pPr>
      <a:lvl7pPr marL="914400" algn="l" rtl="0" fontAlgn="base">
        <a:spcBef>
          <a:spcPct val="0"/>
        </a:spcBef>
        <a:spcAft>
          <a:spcPct val="0"/>
        </a:spcAft>
        <a:defRPr sz="2800">
          <a:solidFill>
            <a:schemeClr val="tx2"/>
          </a:solidFill>
          <a:latin typeface="Arial" charset="0"/>
        </a:defRPr>
      </a:lvl7pPr>
      <a:lvl8pPr marL="1371600" algn="l" rtl="0" fontAlgn="base">
        <a:spcBef>
          <a:spcPct val="0"/>
        </a:spcBef>
        <a:spcAft>
          <a:spcPct val="0"/>
        </a:spcAft>
        <a:defRPr sz="2800">
          <a:solidFill>
            <a:schemeClr val="tx2"/>
          </a:solidFill>
          <a:latin typeface="Arial" charset="0"/>
        </a:defRPr>
      </a:lvl8pPr>
      <a:lvl9pPr marL="1828800" algn="l" rtl="0" fontAlgn="base">
        <a:spcBef>
          <a:spcPct val="0"/>
        </a:spcBef>
        <a:spcAft>
          <a:spcPct val="0"/>
        </a:spcAft>
        <a:defRPr sz="2800">
          <a:solidFill>
            <a:schemeClr val="tx2"/>
          </a:solidFill>
          <a:latin typeface="Arial" charset="0"/>
        </a:defRPr>
      </a:lvl9pPr>
    </p:titleStyle>
    <p:bodyStyle>
      <a:lvl1pPr marL="180975" indent="-180975" algn="l" rtl="0" eaLnBrk="0" fontAlgn="base" hangingPunct="0">
        <a:spcBef>
          <a:spcPct val="20000"/>
        </a:spcBef>
        <a:spcAft>
          <a:spcPct val="0"/>
        </a:spcAft>
        <a:buChar char="•"/>
        <a:defRPr sz="2000">
          <a:solidFill>
            <a:srgbClr val="006F93"/>
          </a:solidFill>
          <a:latin typeface="+mn-lt"/>
          <a:ea typeface="+mn-ea"/>
          <a:cs typeface="+mn-cs"/>
        </a:defRPr>
      </a:lvl1pPr>
      <a:lvl2pPr marL="538163" indent="-177800" algn="l" rtl="0" eaLnBrk="0" fontAlgn="base" hangingPunct="0">
        <a:spcBef>
          <a:spcPct val="20000"/>
        </a:spcBef>
        <a:spcAft>
          <a:spcPct val="0"/>
        </a:spcAft>
        <a:buChar char="•"/>
        <a:defRPr>
          <a:solidFill>
            <a:schemeClr val="tx1"/>
          </a:solidFill>
          <a:latin typeface="+mn-lt"/>
        </a:defRPr>
      </a:lvl2pPr>
      <a:lvl3pPr marL="893763" indent="-176213" algn="l" rtl="0" eaLnBrk="0" fontAlgn="base" hangingPunct="0">
        <a:spcBef>
          <a:spcPct val="20000"/>
        </a:spcBef>
        <a:spcAft>
          <a:spcPct val="0"/>
        </a:spcAft>
        <a:buChar char="•"/>
        <a:defRPr sz="1600">
          <a:solidFill>
            <a:schemeClr val="tx1"/>
          </a:solidFill>
          <a:latin typeface="+mn-lt"/>
        </a:defRPr>
      </a:lvl3pPr>
      <a:lvl4pPr marL="1257300" indent="-180975" algn="l" rtl="0" eaLnBrk="0" fontAlgn="base" hangingPunct="0">
        <a:spcBef>
          <a:spcPct val="20000"/>
        </a:spcBef>
        <a:spcAft>
          <a:spcPct val="0"/>
        </a:spcAft>
        <a:buChar char="•"/>
        <a:defRPr sz="1400">
          <a:solidFill>
            <a:schemeClr val="tx1"/>
          </a:solidFill>
          <a:latin typeface="+mn-lt"/>
        </a:defRPr>
      </a:lvl4pPr>
      <a:lvl5pPr marL="1617663" indent="-180975" algn="l" rtl="0" eaLnBrk="0" fontAlgn="base" hangingPunct="0">
        <a:spcBef>
          <a:spcPct val="20000"/>
        </a:spcBef>
        <a:spcAft>
          <a:spcPct val="0"/>
        </a:spcAft>
        <a:buChar char="•"/>
        <a:defRPr sz="1400">
          <a:solidFill>
            <a:schemeClr val="tx1"/>
          </a:solidFill>
          <a:latin typeface="+mn-lt"/>
        </a:defRPr>
      </a:lvl5pPr>
      <a:lvl6pPr marL="2074863" indent="-180975" algn="l" rtl="0" fontAlgn="base">
        <a:spcBef>
          <a:spcPct val="20000"/>
        </a:spcBef>
        <a:spcAft>
          <a:spcPct val="0"/>
        </a:spcAft>
        <a:buChar char="•"/>
        <a:defRPr sz="1400">
          <a:solidFill>
            <a:schemeClr val="tx1"/>
          </a:solidFill>
          <a:latin typeface="+mn-lt"/>
        </a:defRPr>
      </a:lvl6pPr>
      <a:lvl7pPr marL="2532063" indent="-180975" algn="l" rtl="0" fontAlgn="base">
        <a:spcBef>
          <a:spcPct val="20000"/>
        </a:spcBef>
        <a:spcAft>
          <a:spcPct val="0"/>
        </a:spcAft>
        <a:buChar char="•"/>
        <a:defRPr sz="1400">
          <a:solidFill>
            <a:schemeClr val="tx1"/>
          </a:solidFill>
          <a:latin typeface="+mn-lt"/>
        </a:defRPr>
      </a:lvl7pPr>
      <a:lvl8pPr marL="2989263" indent="-180975" algn="l" rtl="0" fontAlgn="base">
        <a:spcBef>
          <a:spcPct val="20000"/>
        </a:spcBef>
        <a:spcAft>
          <a:spcPct val="0"/>
        </a:spcAft>
        <a:buChar char="•"/>
        <a:defRPr sz="1400">
          <a:solidFill>
            <a:schemeClr val="tx1"/>
          </a:solidFill>
          <a:latin typeface="+mn-lt"/>
        </a:defRPr>
      </a:lvl8pPr>
      <a:lvl9pPr marL="3446463" indent="-180975"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2.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4.jpeg"/></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4.jpeg"/></Relationships>
</file>

<file path=ppt/slides/_rels/slide5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4.jpeg"/><Relationship Id="rId4" Type="http://schemas.openxmlformats.org/officeDocument/2006/relationships/image" Target="../media/image44.gif"/></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1285875" y="747713"/>
            <a:ext cx="7313613" cy="1008062"/>
          </a:xfrm>
        </p:spPr>
        <p:txBody>
          <a:bodyPr/>
          <a:lstStyle/>
          <a:p>
            <a:pPr eaLnBrk="1" hangingPunct="1"/>
            <a:r>
              <a:rPr lang="en-US" dirty="0">
                <a:solidFill>
                  <a:srgbClr val="0099CC"/>
                </a:solidFill>
              </a:rPr>
              <a:t>High-resolution ensemble prediction of an East Coast Low</a:t>
            </a:r>
            <a:endParaRPr lang="en-AU" dirty="0" smtClean="0">
              <a:solidFill>
                <a:srgbClr val="0099CC"/>
              </a:solidFill>
            </a:endParaRPr>
          </a:p>
        </p:txBody>
      </p:sp>
      <p:sp>
        <p:nvSpPr>
          <p:cNvPr id="14338" name="Rectangle 3"/>
          <p:cNvSpPr>
            <a:spLocks noGrp="1" noChangeArrowheads="1"/>
          </p:cNvSpPr>
          <p:nvPr>
            <p:ph type="subTitle" idx="1"/>
          </p:nvPr>
        </p:nvSpPr>
        <p:spPr>
          <a:xfrm>
            <a:off x="1266824" y="4293096"/>
            <a:ext cx="4313287" cy="1008112"/>
          </a:xfrm>
        </p:spPr>
        <p:txBody>
          <a:bodyPr/>
          <a:lstStyle/>
          <a:p>
            <a:r>
              <a:rPr lang="en-AU" b="0" dirty="0" smtClean="0"/>
              <a:t>Jeff Kepert, </a:t>
            </a:r>
            <a:r>
              <a:rPr lang="en-AU" b="0" dirty="0"/>
              <a:t>Robert </a:t>
            </a:r>
            <a:r>
              <a:rPr lang="en-AU" b="0" dirty="0" smtClean="0"/>
              <a:t>Fawcett, </a:t>
            </a:r>
            <a:r>
              <a:rPr lang="en-AU" b="0" dirty="0"/>
              <a:t>Simon </a:t>
            </a:r>
            <a:r>
              <a:rPr lang="en-AU" b="0" dirty="0" smtClean="0"/>
              <a:t>Ching, </a:t>
            </a:r>
            <a:r>
              <a:rPr lang="en-AU" b="0" dirty="0"/>
              <a:t>William </a:t>
            </a:r>
            <a:r>
              <a:rPr lang="en-AU" b="0" dirty="0" smtClean="0"/>
              <a:t>Thurston </a:t>
            </a:r>
            <a:r>
              <a:rPr lang="en-AU" b="0" dirty="0"/>
              <a:t>and Kevin </a:t>
            </a:r>
            <a:r>
              <a:rPr lang="en-AU" b="0" dirty="0" smtClean="0"/>
              <a:t>Tory</a:t>
            </a:r>
            <a:endParaRPr lang="en-AU" b="0" dirty="0"/>
          </a:p>
          <a:p>
            <a:endParaRPr lang="en-AU" sz="1400" b="0" dirty="0" smtClean="0"/>
          </a:p>
          <a:p>
            <a:r>
              <a:rPr lang="en-AU" sz="1400" b="0" dirty="0" smtClean="0"/>
              <a:t>ACCESS User Training Workshop March 2016</a:t>
            </a:r>
            <a:endParaRPr lang="en-AU" sz="1200" b="0" dirty="0" smtClean="0"/>
          </a:p>
        </p:txBody>
      </p:sp>
      <p:sp>
        <p:nvSpPr>
          <p:cNvPr id="14339" name="Text Box 57"/>
          <p:cNvSpPr txBox="1">
            <a:spLocks noChangeArrowheads="1"/>
          </p:cNvSpPr>
          <p:nvPr/>
        </p:nvSpPr>
        <p:spPr bwMode="auto">
          <a:xfrm>
            <a:off x="1266825" y="2239963"/>
            <a:ext cx="1774825" cy="304800"/>
          </a:xfrm>
          <a:prstGeom prst="rect">
            <a:avLst/>
          </a:prstGeom>
          <a:noFill/>
          <a:ln w="9525">
            <a:noFill/>
            <a:miter lim="800000"/>
            <a:headEnd/>
            <a:tailEnd/>
          </a:ln>
        </p:spPr>
        <p:txBody>
          <a:bodyPr>
            <a:spAutoFit/>
          </a:bodyPr>
          <a:lstStyle/>
          <a:p>
            <a:r>
              <a:rPr lang="en-AU" sz="1400">
                <a:solidFill>
                  <a:srgbClr val="006F93"/>
                </a:solidFill>
              </a:rPr>
              <a:t>www.cawcr.gov.au</a:t>
            </a:r>
            <a:endParaRPr lang="en-AU" sz="130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45995" cy="852805"/>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Synoptic MSLP</a:t>
            </a:r>
            <a:endParaRPr lang="en-AU" dirty="0"/>
          </a:p>
        </p:txBody>
      </p:sp>
      <p:sp>
        <p:nvSpPr>
          <p:cNvPr id="3" name="Content Placeholder 2"/>
          <p:cNvSpPr>
            <a:spLocks noGrp="1"/>
          </p:cNvSpPr>
          <p:nvPr>
            <p:ph idx="1"/>
          </p:nvPr>
        </p:nvSpPr>
        <p:spPr/>
        <p:txBody>
          <a:bodyPr/>
          <a:lstStyle/>
          <a:p>
            <a:endParaRPr lang="en-AU"/>
          </a:p>
        </p:txBody>
      </p:sp>
      <p:pic>
        <p:nvPicPr>
          <p:cNvPr id="8194"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0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Synoptic MSLP</a:t>
            </a:r>
          </a:p>
        </p:txBody>
      </p:sp>
      <p:sp>
        <p:nvSpPr>
          <p:cNvPr id="3" name="Content Placeholder 2"/>
          <p:cNvSpPr>
            <a:spLocks noGrp="1"/>
          </p:cNvSpPr>
          <p:nvPr>
            <p:ph idx="1"/>
          </p:nvPr>
        </p:nvSpPr>
        <p:spPr/>
        <p:txBody>
          <a:bodyPr/>
          <a:lstStyle/>
          <a:p>
            <a:endParaRPr lang="en-AU"/>
          </a:p>
        </p:txBody>
      </p:sp>
      <p:pic>
        <p:nvPicPr>
          <p:cNvPr id="9220" name="Picture 4"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28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Synoptic MSLP</a:t>
            </a:r>
          </a:p>
        </p:txBody>
      </p:sp>
      <p:sp>
        <p:nvSpPr>
          <p:cNvPr id="3" name="Content Placeholder 2"/>
          <p:cNvSpPr>
            <a:spLocks noGrp="1"/>
          </p:cNvSpPr>
          <p:nvPr>
            <p:ph idx="1"/>
          </p:nvPr>
        </p:nvSpPr>
        <p:spPr/>
        <p:txBody>
          <a:bodyPr/>
          <a:lstStyle/>
          <a:p>
            <a:endParaRPr lang="en-AU"/>
          </a:p>
        </p:txBody>
      </p:sp>
      <p:pic>
        <p:nvPicPr>
          <p:cNvPr id="10242"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58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Synoptic MSLP</a:t>
            </a:r>
          </a:p>
        </p:txBody>
      </p:sp>
      <p:sp>
        <p:nvSpPr>
          <p:cNvPr id="3" name="Content Placeholder 2"/>
          <p:cNvSpPr>
            <a:spLocks noGrp="1"/>
          </p:cNvSpPr>
          <p:nvPr>
            <p:ph idx="1"/>
          </p:nvPr>
        </p:nvSpPr>
        <p:spPr/>
        <p:txBody>
          <a:bodyPr/>
          <a:lstStyle/>
          <a:p>
            <a:endParaRPr lang="en-AU"/>
          </a:p>
        </p:txBody>
      </p:sp>
      <p:pic>
        <p:nvPicPr>
          <p:cNvPr id="11266"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02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Synoptic MSLP</a:t>
            </a:r>
          </a:p>
        </p:txBody>
      </p:sp>
      <p:sp>
        <p:nvSpPr>
          <p:cNvPr id="3" name="Content Placeholder 2"/>
          <p:cNvSpPr>
            <a:spLocks noGrp="1"/>
          </p:cNvSpPr>
          <p:nvPr>
            <p:ph idx="1"/>
          </p:nvPr>
        </p:nvSpPr>
        <p:spPr/>
        <p:txBody>
          <a:bodyPr/>
          <a:lstStyle/>
          <a:p>
            <a:endParaRPr lang="en-AU"/>
          </a:p>
        </p:txBody>
      </p:sp>
      <p:pic>
        <p:nvPicPr>
          <p:cNvPr id="12290"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120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3314"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291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4338"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601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5362"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69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High-resolution ensemble prediction</a:t>
            </a:r>
            <a:endParaRPr lang="en-AU" dirty="0"/>
          </a:p>
        </p:txBody>
      </p:sp>
      <p:sp>
        <p:nvSpPr>
          <p:cNvPr id="3" name="Content Placeholder 2"/>
          <p:cNvSpPr>
            <a:spLocks noGrp="1"/>
          </p:cNvSpPr>
          <p:nvPr>
            <p:ph idx="1"/>
          </p:nvPr>
        </p:nvSpPr>
        <p:spPr/>
        <p:txBody>
          <a:bodyPr/>
          <a:lstStyle/>
          <a:p>
            <a:r>
              <a:rPr lang="en-AU" dirty="0" smtClean="0"/>
              <a:t>Long-standing global and regional research ensemble systems</a:t>
            </a:r>
          </a:p>
          <a:p>
            <a:r>
              <a:rPr lang="en-AU" dirty="0" smtClean="0"/>
              <a:t>ACCESS-GE planned for APS-3</a:t>
            </a:r>
          </a:p>
          <a:p>
            <a:r>
              <a:rPr lang="en-AU" dirty="0" smtClean="0"/>
              <a:t>ACCESS-XE planned for APS-4</a:t>
            </a:r>
          </a:p>
          <a:p>
            <a:r>
              <a:rPr lang="en-AU" dirty="0" smtClean="0"/>
              <a:t>UKMO vision of hourly 1.5-km RUC ensemble, </a:t>
            </a:r>
          </a:p>
          <a:p>
            <a:pPr lvl="1"/>
            <a:r>
              <a:rPr lang="en-AU" dirty="0" smtClean="0"/>
              <a:t>~3 members/hr + time lag = ~20-member ensemble</a:t>
            </a:r>
          </a:p>
          <a:p>
            <a:endParaRPr lang="en-AU" dirty="0"/>
          </a:p>
          <a:p>
            <a:r>
              <a:rPr lang="en-AU" dirty="0" smtClean="0"/>
              <a:t>Motivation:</a:t>
            </a:r>
          </a:p>
          <a:p>
            <a:pPr lvl="1"/>
            <a:r>
              <a:rPr lang="en-AU" dirty="0" smtClean="0"/>
              <a:t>Severe ECL, high impact + scientific interest, worthy of study</a:t>
            </a:r>
          </a:p>
          <a:p>
            <a:pPr lvl="1"/>
            <a:r>
              <a:rPr lang="en-AU" dirty="0" smtClean="0"/>
              <a:t>Good deterministic forecast, NWP study is feasible</a:t>
            </a:r>
          </a:p>
          <a:p>
            <a:pPr lvl="1"/>
            <a:r>
              <a:rPr lang="en-AU" dirty="0" smtClean="0"/>
              <a:t>Good case to start to look at what hi-res ensemble might deliver in severe weather (BoM operations + emergency services)</a:t>
            </a:r>
          </a:p>
          <a:p>
            <a:pPr lvl="1"/>
            <a:r>
              <a:rPr lang="en-AU" dirty="0" smtClean="0"/>
              <a:t>Good case to look at ensemble-based sensitivity analysis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5" name="Picture 42"/>
          <p:cNvPicPr>
            <a:picLocks noChangeAspect="1" noChangeArrowheads="1"/>
          </p:cNvPicPr>
          <p:nvPr/>
        </p:nvPicPr>
        <p:blipFill>
          <a:blip r:embed="rId3"/>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3300860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Modelling setup</a:t>
            </a:r>
            <a:endParaRPr lang="en-AU" dirty="0"/>
          </a:p>
        </p:txBody>
      </p:sp>
      <p:sp>
        <p:nvSpPr>
          <p:cNvPr id="3" name="Content Placeholder 2"/>
          <p:cNvSpPr>
            <a:spLocks noGrp="1"/>
          </p:cNvSpPr>
          <p:nvPr>
            <p:ph idx="1"/>
          </p:nvPr>
        </p:nvSpPr>
        <p:spPr/>
        <p:txBody>
          <a:bodyPr/>
          <a:lstStyle/>
          <a:p>
            <a:r>
              <a:rPr lang="en-AU" dirty="0" smtClean="0"/>
              <a:t>We took the 24-member ACCESS-GE trial initial conditions</a:t>
            </a:r>
          </a:p>
          <a:p>
            <a:pPr lvl="1"/>
            <a:r>
              <a:rPr lang="en-AU" dirty="0" smtClean="0"/>
              <a:t>valid 00 UTC April 20.</a:t>
            </a:r>
          </a:p>
          <a:p>
            <a:pPr lvl="1"/>
            <a:r>
              <a:rPr lang="en-AU" dirty="0" smtClean="0"/>
              <a:t>these are N216 = 432x324 </a:t>
            </a:r>
            <a:r>
              <a:rPr lang="en-AU" dirty="0"/>
              <a:t>= </a:t>
            </a:r>
            <a:r>
              <a:rPr lang="en-AU" dirty="0" smtClean="0"/>
              <a:t>0.83°x0.55° </a:t>
            </a:r>
            <a:r>
              <a:rPr lang="en-AU" dirty="0" smtClean="0">
                <a:sym typeface="Symbol"/>
              </a:rPr>
              <a:t> 90 km</a:t>
            </a:r>
          </a:p>
          <a:p>
            <a:pPr lvl="1"/>
            <a:r>
              <a:rPr lang="en-AU" dirty="0" smtClean="0">
                <a:sym typeface="Symbol"/>
              </a:rPr>
              <a:t>1 control + 23 perturbation files (perturbations added to control offline)</a:t>
            </a:r>
            <a:endParaRPr lang="en-AU" dirty="0" smtClean="0"/>
          </a:p>
          <a:p>
            <a:r>
              <a:rPr lang="en-AU" dirty="0" smtClean="0"/>
              <a:t>Reran global model at N512 = 1024</a:t>
            </a:r>
            <a:r>
              <a:rPr lang="en-AU" dirty="0" smtClean="0">
                <a:sym typeface="Symbol"/>
              </a:rPr>
              <a:t></a:t>
            </a:r>
            <a:r>
              <a:rPr lang="en-AU" dirty="0" smtClean="0"/>
              <a:t>768 </a:t>
            </a:r>
            <a:r>
              <a:rPr lang="en-AU" dirty="0" smtClean="0">
                <a:sym typeface="Symbol"/>
              </a:rPr>
              <a:t></a:t>
            </a:r>
            <a:r>
              <a:rPr lang="en-AU" dirty="0" smtClean="0"/>
              <a:t> 0.35°x0.23° </a:t>
            </a:r>
            <a:r>
              <a:rPr lang="en-AU" dirty="0" smtClean="0">
                <a:sym typeface="Symbol"/>
              </a:rPr>
              <a:t> 40 km</a:t>
            </a:r>
            <a:endParaRPr lang="en-AU" dirty="0" smtClean="0"/>
          </a:p>
          <a:p>
            <a:r>
              <a:rPr lang="en-AU" dirty="0" smtClean="0"/>
              <a:t>Downscaled to regional model: global </a:t>
            </a:r>
            <a:r>
              <a:rPr lang="en-AU" dirty="0" smtClean="0">
                <a:sym typeface="Symbol"/>
              </a:rPr>
              <a:t></a:t>
            </a:r>
            <a:r>
              <a:rPr lang="en-AU" dirty="0" smtClean="0"/>
              <a:t> 4 km </a:t>
            </a:r>
            <a:r>
              <a:rPr lang="en-AU" dirty="0" smtClean="0">
                <a:sym typeface="Symbol"/>
              </a:rPr>
              <a:t></a:t>
            </a:r>
            <a:r>
              <a:rPr lang="en-AU" dirty="0" smtClean="0"/>
              <a:t> 1.3 km</a:t>
            </a:r>
          </a:p>
          <a:p>
            <a:pPr lvl="1"/>
            <a:r>
              <a:rPr lang="en-AU" dirty="0" smtClean="0"/>
              <a:t>Global </a:t>
            </a:r>
            <a:r>
              <a:rPr lang="en-AU" dirty="0" smtClean="0">
                <a:sym typeface="Symbol"/>
              </a:rPr>
              <a:t> </a:t>
            </a:r>
            <a:r>
              <a:rPr lang="en-AU" dirty="0" smtClean="0"/>
              <a:t>0.043°x0.036° </a:t>
            </a:r>
            <a:r>
              <a:rPr lang="en-AU" dirty="0" smtClean="0">
                <a:sym typeface="Symbol"/>
              </a:rPr>
              <a:t> 0.014°x0.012°</a:t>
            </a:r>
            <a:endParaRPr lang="en-AU" dirty="0" smtClean="0"/>
          </a:p>
          <a:p>
            <a:r>
              <a:rPr lang="en-AU" dirty="0" smtClean="0"/>
              <a:t>70 levels</a:t>
            </a:r>
          </a:p>
          <a:p>
            <a:pPr lvl="1"/>
            <a:r>
              <a:rPr lang="en-AU" dirty="0" smtClean="0"/>
              <a:t>top at 80 km (global) </a:t>
            </a:r>
            <a:r>
              <a:rPr lang="en-AU" dirty="0" smtClean="0">
                <a:sym typeface="Symbol"/>
              </a:rPr>
              <a:t></a:t>
            </a:r>
            <a:r>
              <a:rPr lang="en-AU" dirty="0" smtClean="0"/>
              <a:t> 40 km (nested)</a:t>
            </a:r>
          </a:p>
          <a:p>
            <a:r>
              <a:rPr lang="en-AU" dirty="0" smtClean="0"/>
              <a:t>Model integration time = 48 hours</a:t>
            </a:r>
          </a:p>
          <a:p>
            <a:r>
              <a:rPr lang="en-AU" dirty="0" smtClean="0"/>
              <a:t>Switch to LES-style 3-d </a:t>
            </a:r>
            <a:r>
              <a:rPr lang="en-AU" dirty="0" err="1" smtClean="0"/>
              <a:t>Smagorinsky</a:t>
            </a:r>
            <a:r>
              <a:rPr lang="en-AU" dirty="0" smtClean="0"/>
              <a:t> turbulence for 1.3 km.</a:t>
            </a:r>
          </a:p>
          <a:p>
            <a:r>
              <a:rPr lang="en-AU" dirty="0" smtClean="0"/>
              <a:t>Convective parameterisation: shallow only</a:t>
            </a:r>
          </a:p>
          <a:p>
            <a:pPr lvl="1"/>
            <a:r>
              <a:rPr lang="en-AU" dirty="0" smtClean="0">
                <a:sym typeface="Wingdings"/>
              </a:rPr>
              <a:t> for 4 km</a:t>
            </a:r>
          </a:p>
          <a:p>
            <a:pPr lvl="1"/>
            <a:r>
              <a:rPr lang="en-AU" dirty="0" smtClean="0">
                <a:sym typeface="Wingdings"/>
              </a:rPr>
              <a:t>Not ideal for 1.3 km, but impact hopefully minor</a:t>
            </a:r>
            <a:endParaRPr lang="en-AU"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5" name="Picture 42"/>
          <p:cNvPicPr>
            <a:picLocks noChangeAspect="1" noChangeArrowheads="1"/>
          </p:cNvPicPr>
          <p:nvPr/>
        </p:nvPicPr>
        <p:blipFill>
          <a:blip r:embed="rId3"/>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10095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East Coast Low</a:t>
            </a:r>
            <a:endParaRPr lang="en-AU" dirty="0"/>
          </a:p>
        </p:txBody>
      </p:sp>
      <p:sp>
        <p:nvSpPr>
          <p:cNvPr id="3" name="Content Placeholder 2"/>
          <p:cNvSpPr>
            <a:spLocks noGrp="1"/>
          </p:cNvSpPr>
          <p:nvPr>
            <p:ph idx="1"/>
          </p:nvPr>
        </p:nvSpPr>
        <p:spPr/>
        <p:txBody>
          <a:bodyPr/>
          <a:lstStyle/>
          <a:p>
            <a:r>
              <a:rPr lang="en-AU" dirty="0" smtClean="0"/>
              <a:t>20 </a:t>
            </a:r>
            <a:r>
              <a:rPr lang="en-AU" dirty="0"/>
              <a:t>– 23 April </a:t>
            </a:r>
            <a:r>
              <a:rPr lang="en-AU" dirty="0" smtClean="0"/>
              <a:t>2015</a:t>
            </a:r>
          </a:p>
          <a:p>
            <a:r>
              <a:rPr lang="en-AU" dirty="0" smtClean="0"/>
              <a:t>Intense low pressure systems that form close to NSW coast</a:t>
            </a:r>
          </a:p>
          <a:p>
            <a:r>
              <a:rPr lang="en-AU" dirty="0" smtClean="0"/>
              <a:t>Strong winds, heavy rain, flooding, major waves and coastal erosion</a:t>
            </a:r>
          </a:p>
          <a:p>
            <a:r>
              <a:rPr lang="en-AU" dirty="0" smtClean="0"/>
              <a:t>Major flood event for Dungog and Maitland, at least 4 deaths</a:t>
            </a:r>
          </a:p>
          <a:p>
            <a:r>
              <a:rPr lang="en-AU" dirty="0" smtClean="0"/>
              <a:t>Dozens of roofs lost, trees down, &gt; 200000 houses without power, 57 schools closed</a:t>
            </a:r>
          </a:p>
          <a:p>
            <a:r>
              <a:rPr lang="en-AU" dirty="0" smtClean="0"/>
              <a:t>Worst ECL since the Pasha Bulker storm of 2007</a:t>
            </a:r>
          </a:p>
          <a:p>
            <a:r>
              <a:rPr lang="en-AU" dirty="0" smtClean="0"/>
              <a:t>Followed by another system a week later with 5 fatalities</a:t>
            </a:r>
          </a:p>
          <a:p>
            <a:endParaRPr lang="en-AU" dirty="0" smtClean="0"/>
          </a:p>
          <a:p>
            <a:endParaRPr lang="en-AU" dirty="0"/>
          </a:p>
        </p:txBody>
      </p:sp>
      <p:pic>
        <p:nvPicPr>
          <p:cNvPr id="2050" name="Picture 2" descr="S:\Head Office\CAWCR\WEP\High_Impact_Weather\0_Fire_Weather\cases\case-EastCoastLow2015\photos\6411584-3x2-700x4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287670"/>
            <a:ext cx="3779912" cy="252174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S:\Head Office\CAWCR\WEP\High_Impact_Weather\0_Fire_Weather\cases\case-EastCoastLow2015\photos\6411992-3x2-700x46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685" y="4402596"/>
            <a:ext cx="3607645" cy="240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Additional deterministic simulations</a:t>
            </a:r>
            <a:endParaRPr lang="en-AU" dirty="0"/>
          </a:p>
        </p:txBody>
      </p:sp>
      <p:sp>
        <p:nvSpPr>
          <p:cNvPr id="3" name="Content Placeholder 2"/>
          <p:cNvSpPr>
            <a:spLocks noGrp="1"/>
          </p:cNvSpPr>
          <p:nvPr>
            <p:ph idx="1"/>
          </p:nvPr>
        </p:nvSpPr>
        <p:spPr/>
        <p:txBody>
          <a:bodyPr/>
          <a:lstStyle/>
          <a:p>
            <a:r>
              <a:rPr lang="en-AU" dirty="0" smtClean="0"/>
              <a:t>Three deterministic simulations were run, initialised</a:t>
            </a:r>
          </a:p>
          <a:p>
            <a:pPr lvl="1"/>
            <a:r>
              <a:rPr lang="en-AU" dirty="0" smtClean="0"/>
              <a:t>2015/04/19, 0300 UTC</a:t>
            </a:r>
          </a:p>
          <a:p>
            <a:pPr lvl="1"/>
            <a:r>
              <a:rPr lang="en-AU" dirty="0" smtClean="0"/>
              <a:t>2015/04/19, 1500 UTC</a:t>
            </a:r>
          </a:p>
          <a:p>
            <a:pPr lvl="1"/>
            <a:r>
              <a:rPr lang="en-AU" dirty="0" smtClean="0"/>
              <a:t>2015/04/20, 0300 UTC</a:t>
            </a:r>
          </a:p>
          <a:p>
            <a:r>
              <a:rPr lang="en-AU" dirty="0" smtClean="0"/>
              <a:t>These went down to 0.0048° </a:t>
            </a:r>
            <a:r>
              <a:rPr lang="en-AU" dirty="0" smtClean="0">
                <a:sym typeface="Symbol"/>
              </a:rPr>
              <a:t> 0.004</a:t>
            </a:r>
            <a:r>
              <a:rPr lang="en-AU" dirty="0" smtClean="0"/>
              <a:t>° resolution</a:t>
            </a:r>
          </a:p>
          <a:p>
            <a:r>
              <a:rPr lang="en-AU" dirty="0" smtClean="0"/>
              <a:t>Model integration time = 78 hours.</a:t>
            </a:r>
          </a:p>
        </p:txBody>
      </p:sp>
    </p:spTree>
    <p:extLst>
      <p:ext uri="{BB962C8B-B14F-4D97-AF65-F5344CB8AC3E}">
        <p14:creationId xmlns:p14="http://schemas.microsoft.com/office/powerpoint/2010/main" val="2433764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Locations – 8 AWSs in district 61</a:t>
            </a:r>
            <a:endParaRPr lang="en-AU" dirty="0"/>
          </a:p>
        </p:txBody>
      </p:sp>
      <p:grpSp>
        <p:nvGrpSpPr>
          <p:cNvPr id="5" name="Group 4"/>
          <p:cNvGrpSpPr>
            <a:grpSpLocks noChangeAspect="1"/>
          </p:cNvGrpSpPr>
          <p:nvPr/>
        </p:nvGrpSpPr>
        <p:grpSpPr>
          <a:xfrm>
            <a:off x="360000" y="1080000"/>
            <a:ext cx="7200000" cy="5101987"/>
            <a:chOff x="611560" y="1700808"/>
            <a:chExt cx="13422223" cy="9511112"/>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13422223" cy="9511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8748464" y="8325544"/>
              <a:ext cx="144016" cy="144016"/>
            </a:xfrm>
            <a:prstGeom prst="rect">
              <a:avLst/>
            </a:prstGeom>
            <a:solidFill>
              <a:srgbClr val="FF0000"/>
            </a:solid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10044608" y="7173416"/>
              <a:ext cx="144016" cy="144016"/>
            </a:xfrm>
            <a:prstGeom prst="rect">
              <a:avLst/>
            </a:prstGeom>
            <a:solidFill>
              <a:srgbClr val="FF0000"/>
            </a:solid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11124728" y="8255137"/>
              <a:ext cx="144016" cy="144016"/>
            </a:xfrm>
            <a:prstGeom prst="rect">
              <a:avLst/>
            </a:prstGeom>
            <a:solidFill>
              <a:srgbClr val="FF0000"/>
            </a:solid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3491880" y="4941168"/>
              <a:ext cx="144016" cy="144016"/>
            </a:xfrm>
            <a:prstGeom prst="rect">
              <a:avLst/>
            </a:prstGeom>
            <a:solidFill>
              <a:srgbClr val="FF0000"/>
            </a:solid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6516216" y="4149080"/>
              <a:ext cx="144016" cy="144016"/>
            </a:xfrm>
            <a:prstGeom prst="rect">
              <a:avLst/>
            </a:prstGeom>
            <a:solidFill>
              <a:srgbClr val="FF0000"/>
            </a:solid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8172400" y="11052590"/>
              <a:ext cx="144016" cy="144016"/>
            </a:xfrm>
            <a:prstGeom prst="rect">
              <a:avLst/>
            </a:prstGeom>
            <a:solidFill>
              <a:srgbClr val="FF0000"/>
            </a:solid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6156176" y="2492896"/>
              <a:ext cx="144016" cy="144016"/>
            </a:xfrm>
            <a:prstGeom prst="rect">
              <a:avLst/>
            </a:prstGeom>
            <a:solidFill>
              <a:srgbClr val="FF0000"/>
            </a:solid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9396536" y="9621688"/>
              <a:ext cx="144016" cy="144016"/>
            </a:xfrm>
            <a:prstGeom prst="rect">
              <a:avLst/>
            </a:prstGeom>
            <a:solidFill>
              <a:srgbClr val="FF0000"/>
            </a:solid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grpSp>
      <p:sp>
        <p:nvSpPr>
          <p:cNvPr id="3" name="TextBox 2"/>
          <p:cNvSpPr txBox="1"/>
          <p:nvPr/>
        </p:nvSpPr>
        <p:spPr>
          <a:xfrm>
            <a:off x="1486682" y="2996952"/>
            <a:ext cx="914033" cy="338554"/>
          </a:xfrm>
          <a:prstGeom prst="rect">
            <a:avLst/>
          </a:prstGeom>
          <a:noFill/>
        </p:spPr>
        <p:txBody>
          <a:bodyPr wrap="none" rtlCol="0">
            <a:spAutoFit/>
          </a:bodyPr>
          <a:lstStyle/>
          <a:p>
            <a:r>
              <a:rPr lang="en-AU" sz="1600" dirty="0" smtClean="0">
                <a:solidFill>
                  <a:srgbClr val="FF0000"/>
                </a:solidFill>
              </a:rPr>
              <a:t>Merriwa</a:t>
            </a:r>
            <a:endParaRPr lang="en-AU" sz="1600" dirty="0">
              <a:solidFill>
                <a:srgbClr val="FF0000"/>
              </a:solidFill>
            </a:endParaRPr>
          </a:p>
        </p:txBody>
      </p:sp>
      <p:sp>
        <p:nvSpPr>
          <p:cNvPr id="14" name="TextBox 13"/>
          <p:cNvSpPr txBox="1"/>
          <p:nvPr/>
        </p:nvSpPr>
        <p:spPr>
          <a:xfrm>
            <a:off x="2726652" y="2262661"/>
            <a:ext cx="764953" cy="338554"/>
          </a:xfrm>
          <a:prstGeom prst="rect">
            <a:avLst/>
          </a:prstGeom>
          <a:noFill/>
        </p:spPr>
        <p:txBody>
          <a:bodyPr wrap="none" rtlCol="0">
            <a:spAutoFit/>
          </a:bodyPr>
          <a:lstStyle/>
          <a:p>
            <a:r>
              <a:rPr lang="en-AU" sz="1600" dirty="0" smtClean="0">
                <a:solidFill>
                  <a:srgbClr val="FF0000"/>
                </a:solidFill>
              </a:rPr>
              <a:t>Scone</a:t>
            </a:r>
            <a:endParaRPr lang="en-AU" sz="1600" dirty="0">
              <a:solidFill>
                <a:srgbClr val="FF0000"/>
              </a:solidFill>
            </a:endParaRPr>
          </a:p>
        </p:txBody>
      </p:sp>
      <p:sp>
        <p:nvSpPr>
          <p:cNvPr id="15" name="TextBox 14"/>
          <p:cNvSpPr txBox="1"/>
          <p:nvPr/>
        </p:nvSpPr>
        <p:spPr>
          <a:xfrm>
            <a:off x="3411518" y="1335618"/>
            <a:ext cx="1176925" cy="338554"/>
          </a:xfrm>
          <a:prstGeom prst="rect">
            <a:avLst/>
          </a:prstGeom>
          <a:noFill/>
        </p:spPr>
        <p:txBody>
          <a:bodyPr wrap="none" rtlCol="0">
            <a:spAutoFit/>
          </a:bodyPr>
          <a:lstStyle/>
          <a:p>
            <a:r>
              <a:rPr lang="en-AU" sz="1600" dirty="0" smtClean="0">
                <a:solidFill>
                  <a:srgbClr val="FF0000"/>
                </a:solidFill>
              </a:rPr>
              <a:t>Murrurundi</a:t>
            </a:r>
            <a:endParaRPr lang="en-AU" sz="1600" dirty="0">
              <a:solidFill>
                <a:srgbClr val="FF0000"/>
              </a:solidFill>
            </a:endParaRPr>
          </a:p>
        </p:txBody>
      </p:sp>
      <p:sp>
        <p:nvSpPr>
          <p:cNvPr id="16" name="TextBox 15"/>
          <p:cNvSpPr txBox="1"/>
          <p:nvPr/>
        </p:nvSpPr>
        <p:spPr>
          <a:xfrm>
            <a:off x="3527398" y="4595898"/>
            <a:ext cx="1083951" cy="338554"/>
          </a:xfrm>
          <a:prstGeom prst="rect">
            <a:avLst/>
          </a:prstGeom>
          <a:noFill/>
        </p:spPr>
        <p:txBody>
          <a:bodyPr wrap="none" rtlCol="0">
            <a:spAutoFit/>
          </a:bodyPr>
          <a:lstStyle/>
          <a:p>
            <a:r>
              <a:rPr lang="en-AU" sz="1600" dirty="0" smtClean="0">
                <a:solidFill>
                  <a:srgbClr val="FF0000"/>
                </a:solidFill>
              </a:rPr>
              <a:t>Cessnock</a:t>
            </a:r>
            <a:endParaRPr lang="en-AU" sz="1600" dirty="0">
              <a:solidFill>
                <a:srgbClr val="FF0000"/>
              </a:solidFill>
            </a:endParaRPr>
          </a:p>
        </p:txBody>
      </p:sp>
      <p:sp>
        <p:nvSpPr>
          <p:cNvPr id="17" name="TextBox 16"/>
          <p:cNvSpPr txBox="1"/>
          <p:nvPr/>
        </p:nvSpPr>
        <p:spPr>
          <a:xfrm>
            <a:off x="5292080" y="5198299"/>
            <a:ext cx="1643399" cy="338554"/>
          </a:xfrm>
          <a:prstGeom prst="rect">
            <a:avLst/>
          </a:prstGeom>
          <a:noFill/>
        </p:spPr>
        <p:txBody>
          <a:bodyPr wrap="none" rtlCol="0">
            <a:spAutoFit/>
          </a:bodyPr>
          <a:lstStyle/>
          <a:p>
            <a:r>
              <a:rPr lang="en-AU" sz="1600" dirty="0" smtClean="0">
                <a:solidFill>
                  <a:srgbClr val="FF0000"/>
                </a:solidFill>
              </a:rPr>
              <a:t>Lake Macquarie</a:t>
            </a:r>
            <a:endParaRPr lang="en-AU" sz="1600" dirty="0">
              <a:solidFill>
                <a:srgbClr val="FF0000"/>
              </a:solidFill>
            </a:endParaRPr>
          </a:p>
        </p:txBody>
      </p:sp>
      <p:sp>
        <p:nvSpPr>
          <p:cNvPr id="18" name="TextBox 17"/>
          <p:cNvSpPr txBox="1"/>
          <p:nvPr/>
        </p:nvSpPr>
        <p:spPr>
          <a:xfrm>
            <a:off x="6049309" y="4713748"/>
            <a:ext cx="1276311" cy="338554"/>
          </a:xfrm>
          <a:prstGeom prst="rect">
            <a:avLst/>
          </a:prstGeom>
          <a:noFill/>
        </p:spPr>
        <p:txBody>
          <a:bodyPr wrap="none" rtlCol="0">
            <a:spAutoFit/>
          </a:bodyPr>
          <a:lstStyle/>
          <a:p>
            <a:r>
              <a:rPr lang="en-AU" sz="1600" dirty="0" smtClean="0">
                <a:solidFill>
                  <a:srgbClr val="FF0000"/>
                </a:solidFill>
              </a:rPr>
              <a:t>Williamtown</a:t>
            </a:r>
            <a:endParaRPr lang="en-AU" sz="1600" dirty="0">
              <a:solidFill>
                <a:srgbClr val="FF0000"/>
              </a:solidFill>
            </a:endParaRPr>
          </a:p>
        </p:txBody>
      </p:sp>
      <p:sp>
        <p:nvSpPr>
          <p:cNvPr id="19" name="TextBox 18"/>
          <p:cNvSpPr txBox="1"/>
          <p:nvPr/>
        </p:nvSpPr>
        <p:spPr>
          <a:xfrm>
            <a:off x="5563553" y="3884987"/>
            <a:ext cx="662041" cy="338554"/>
          </a:xfrm>
          <a:prstGeom prst="rect">
            <a:avLst/>
          </a:prstGeom>
          <a:noFill/>
        </p:spPr>
        <p:txBody>
          <a:bodyPr wrap="none" rtlCol="0">
            <a:spAutoFit/>
          </a:bodyPr>
          <a:lstStyle/>
          <a:p>
            <a:r>
              <a:rPr lang="en-AU" sz="1600" dirty="0" smtClean="0">
                <a:solidFill>
                  <a:srgbClr val="FF0000"/>
                </a:solidFill>
              </a:rPr>
              <a:t>Tocal</a:t>
            </a:r>
            <a:endParaRPr lang="en-AU" sz="1600" dirty="0">
              <a:solidFill>
                <a:srgbClr val="FF0000"/>
              </a:solidFill>
            </a:endParaRPr>
          </a:p>
        </p:txBody>
      </p:sp>
      <p:sp>
        <p:nvSpPr>
          <p:cNvPr id="20" name="TextBox 19"/>
          <p:cNvSpPr txBox="1"/>
          <p:nvPr/>
        </p:nvSpPr>
        <p:spPr>
          <a:xfrm>
            <a:off x="2705698" y="5789368"/>
            <a:ext cx="1997663" cy="338554"/>
          </a:xfrm>
          <a:prstGeom prst="rect">
            <a:avLst/>
          </a:prstGeom>
          <a:noFill/>
        </p:spPr>
        <p:txBody>
          <a:bodyPr wrap="none" rtlCol="0">
            <a:spAutoFit/>
          </a:bodyPr>
          <a:lstStyle/>
          <a:p>
            <a:r>
              <a:rPr lang="en-AU" sz="1600" dirty="0" smtClean="0">
                <a:solidFill>
                  <a:srgbClr val="FF0000"/>
                </a:solidFill>
              </a:rPr>
              <a:t>Mangrove Mountain</a:t>
            </a:r>
            <a:endParaRPr lang="en-AU" sz="1600" dirty="0">
              <a:solidFill>
                <a:srgbClr val="FF0000"/>
              </a:solidFill>
            </a:endParaRPr>
          </a:p>
        </p:txBody>
      </p:sp>
    </p:spTree>
    <p:extLst>
      <p:ext uri="{BB962C8B-B14F-4D97-AF65-F5344CB8AC3E}">
        <p14:creationId xmlns:p14="http://schemas.microsoft.com/office/powerpoint/2010/main" val="343845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district 61</a:t>
            </a:r>
            <a:endParaRPr lang="en-AU" dirty="0"/>
          </a:p>
        </p:txBody>
      </p:sp>
      <p:sp>
        <p:nvSpPr>
          <p:cNvPr id="3" name="Content Placeholder 2"/>
          <p:cNvSpPr>
            <a:spLocks noGrp="1"/>
          </p:cNvSpPr>
          <p:nvPr>
            <p:ph idx="1"/>
          </p:nvPr>
        </p:nvSpPr>
        <p:spPr/>
        <p:txBody>
          <a:bodyPr/>
          <a:lstStyle/>
          <a:p>
            <a:endParaRPr lang="en-AU"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7200000" cy="5644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560000" y="1514202"/>
            <a:ext cx="1609736" cy="4770537"/>
          </a:xfrm>
          <a:prstGeom prst="rect">
            <a:avLst/>
          </a:prstGeom>
          <a:noFill/>
        </p:spPr>
        <p:txBody>
          <a:bodyPr wrap="none" rtlCol="0">
            <a:spAutoFit/>
          </a:bodyPr>
          <a:lstStyle/>
          <a:p>
            <a:r>
              <a:rPr lang="en-AU" sz="1600" dirty="0" smtClean="0">
                <a:solidFill>
                  <a:srgbClr val="FF0000"/>
                </a:solidFill>
              </a:rPr>
              <a:t>Air temp.</a:t>
            </a:r>
          </a:p>
          <a:p>
            <a:endParaRPr lang="en-AU" sz="1600" dirty="0" smtClean="0">
              <a:solidFill>
                <a:srgbClr val="0033CC"/>
              </a:solidFill>
            </a:endParaRPr>
          </a:p>
          <a:p>
            <a:r>
              <a:rPr lang="en-AU" sz="1600" dirty="0" smtClean="0">
                <a:solidFill>
                  <a:srgbClr val="0033CC"/>
                </a:solidFill>
              </a:rPr>
              <a:t>Dewpoint temp.</a:t>
            </a:r>
            <a:r>
              <a:rPr lang="en-AU" sz="1600" dirty="0" smtClean="0"/>
              <a:t/>
            </a:r>
            <a:br>
              <a:rPr lang="en-AU" sz="1600" dirty="0" smtClean="0"/>
            </a:br>
            <a:endParaRPr lang="en-AU" sz="1600" dirty="0" smtClean="0"/>
          </a:p>
          <a:p>
            <a:r>
              <a:rPr lang="en-AU" sz="1600" dirty="0" smtClean="0">
                <a:solidFill>
                  <a:srgbClr val="33CC33"/>
                </a:solidFill>
              </a:rPr>
              <a:t>10-metre </a:t>
            </a:r>
            <a:r>
              <a:rPr lang="en-AU" sz="1600" dirty="0" err="1" smtClean="0">
                <a:solidFill>
                  <a:srgbClr val="33CC33"/>
                </a:solidFill>
              </a:rPr>
              <a:t>wspd</a:t>
            </a:r>
            <a:endParaRPr lang="en-AU" sz="1600" dirty="0" smtClean="0">
              <a:solidFill>
                <a:srgbClr val="33CC33"/>
              </a:solidFill>
            </a:endParaRPr>
          </a:p>
          <a:p>
            <a:endParaRPr lang="en-AU" sz="1600" dirty="0" smtClean="0"/>
          </a:p>
          <a:p>
            <a:r>
              <a:rPr lang="en-AU" sz="1600" dirty="0" smtClean="0"/>
              <a:t>10-metre </a:t>
            </a:r>
            <a:r>
              <a:rPr lang="en-AU" sz="1600" dirty="0" err="1" smtClean="0"/>
              <a:t>wdirn</a:t>
            </a:r>
            <a:endParaRPr lang="en-AU" sz="1600" dirty="0" smtClean="0"/>
          </a:p>
          <a:p>
            <a:endParaRPr lang="en-AU" sz="1600" dirty="0"/>
          </a:p>
          <a:p>
            <a:r>
              <a:rPr lang="en-AU" sz="1600" dirty="0" smtClean="0"/>
              <a:t>Ensemble</a:t>
            </a:r>
          </a:p>
          <a:p>
            <a:r>
              <a:rPr lang="en-AU" sz="1600" dirty="0" smtClean="0">
                <a:sym typeface="Symbol"/>
              </a:rPr>
              <a:t> </a:t>
            </a:r>
            <a:r>
              <a:rPr lang="en-AU" sz="1600" dirty="0" smtClean="0"/>
              <a:t>max</a:t>
            </a:r>
          </a:p>
          <a:p>
            <a:r>
              <a:rPr lang="en-AU" sz="1600" dirty="0" smtClean="0">
                <a:sym typeface="Symbol"/>
              </a:rPr>
              <a:t> 75</a:t>
            </a:r>
            <a:r>
              <a:rPr lang="en-AU" sz="1600" baseline="30000" dirty="0" smtClean="0">
                <a:sym typeface="Symbol"/>
              </a:rPr>
              <a:t>th</a:t>
            </a:r>
            <a:r>
              <a:rPr lang="en-AU" sz="1600" dirty="0" smtClean="0">
                <a:sym typeface="Symbol"/>
              </a:rPr>
              <a:t> perc.</a:t>
            </a:r>
          </a:p>
          <a:p>
            <a:r>
              <a:rPr lang="en-AU" sz="1600" dirty="0" smtClean="0">
                <a:sym typeface="Symbol"/>
              </a:rPr>
              <a:t> </a:t>
            </a:r>
            <a:r>
              <a:rPr lang="en-AU" sz="1600" b="1" dirty="0" smtClean="0">
                <a:sym typeface="Symbol"/>
              </a:rPr>
              <a:t>mean</a:t>
            </a:r>
          </a:p>
          <a:p>
            <a:r>
              <a:rPr lang="en-AU" sz="1600" dirty="0" smtClean="0">
                <a:sym typeface="Symbol"/>
              </a:rPr>
              <a:t> 25</a:t>
            </a:r>
            <a:r>
              <a:rPr lang="en-AU" sz="1600" baseline="30000" dirty="0" smtClean="0">
                <a:sym typeface="Symbol"/>
              </a:rPr>
              <a:t>th</a:t>
            </a:r>
            <a:r>
              <a:rPr lang="en-AU" sz="1600" dirty="0" smtClean="0">
                <a:sym typeface="Symbol"/>
              </a:rPr>
              <a:t> perc.</a:t>
            </a:r>
          </a:p>
          <a:p>
            <a:r>
              <a:rPr lang="en-AU" sz="1600" dirty="0" smtClean="0">
                <a:sym typeface="Symbol"/>
              </a:rPr>
              <a:t> min</a:t>
            </a:r>
          </a:p>
          <a:p>
            <a:endParaRPr lang="en-AU" sz="1600" dirty="0"/>
          </a:p>
          <a:p>
            <a:r>
              <a:rPr lang="en-AU" sz="1600" dirty="0" smtClean="0">
                <a:sym typeface="Symbol"/>
              </a:rPr>
              <a:t> values</a:t>
            </a:r>
            <a:endParaRPr lang="en-AU" sz="1600" dirty="0" smtClean="0"/>
          </a:p>
          <a:p>
            <a:endParaRPr lang="en-AU" sz="1600" dirty="0" smtClean="0"/>
          </a:p>
          <a:p>
            <a:endParaRPr lang="en-AU" sz="1600" dirty="0"/>
          </a:p>
          <a:p>
            <a:endParaRPr lang="en-AU" sz="1600" dirty="0"/>
          </a:p>
        </p:txBody>
      </p:sp>
    </p:spTree>
    <p:extLst>
      <p:ext uri="{BB962C8B-B14F-4D97-AF65-F5344CB8AC3E}">
        <p14:creationId xmlns:p14="http://schemas.microsoft.com/office/powerpoint/2010/main" val="1140574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Model validation – district 61</a:t>
            </a:r>
          </a:p>
        </p:txBody>
      </p:sp>
      <p:sp>
        <p:nvSpPr>
          <p:cNvPr id="3" name="Content Placeholder 2"/>
          <p:cNvSpPr>
            <a:spLocks noGrp="1"/>
          </p:cNvSpPr>
          <p:nvPr>
            <p:ph idx="1"/>
          </p:nvPr>
        </p:nvSpPr>
        <p:spPr/>
        <p:txBody>
          <a:bodyPr/>
          <a:lstStyle/>
          <a:p>
            <a:endParaRPr lang="en-AU"/>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7200000" cy="5644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60000" y="1514202"/>
            <a:ext cx="1609736" cy="4770537"/>
          </a:xfrm>
          <a:prstGeom prst="rect">
            <a:avLst/>
          </a:prstGeom>
          <a:noFill/>
        </p:spPr>
        <p:txBody>
          <a:bodyPr wrap="none" rtlCol="0">
            <a:spAutoFit/>
          </a:bodyPr>
          <a:lstStyle/>
          <a:p>
            <a:r>
              <a:rPr lang="en-AU" sz="1600" dirty="0" smtClean="0">
                <a:solidFill>
                  <a:srgbClr val="FF0000"/>
                </a:solidFill>
              </a:rPr>
              <a:t>Air temp.</a:t>
            </a:r>
          </a:p>
          <a:p>
            <a:endParaRPr lang="en-AU" sz="1600" dirty="0" smtClean="0">
              <a:solidFill>
                <a:srgbClr val="0033CC"/>
              </a:solidFill>
            </a:endParaRPr>
          </a:p>
          <a:p>
            <a:r>
              <a:rPr lang="en-AU" sz="1600" dirty="0" smtClean="0">
                <a:solidFill>
                  <a:srgbClr val="0033CC"/>
                </a:solidFill>
              </a:rPr>
              <a:t>Dewpoint temp.</a:t>
            </a:r>
            <a:r>
              <a:rPr lang="en-AU" sz="1600" dirty="0" smtClean="0"/>
              <a:t/>
            </a:r>
            <a:br>
              <a:rPr lang="en-AU" sz="1600" dirty="0" smtClean="0"/>
            </a:br>
            <a:endParaRPr lang="en-AU" sz="1600" dirty="0" smtClean="0"/>
          </a:p>
          <a:p>
            <a:r>
              <a:rPr lang="en-AU" sz="1600" dirty="0" smtClean="0">
                <a:solidFill>
                  <a:srgbClr val="33CC33"/>
                </a:solidFill>
              </a:rPr>
              <a:t>10-metre </a:t>
            </a:r>
            <a:r>
              <a:rPr lang="en-AU" sz="1600" dirty="0" err="1" smtClean="0">
                <a:solidFill>
                  <a:srgbClr val="33CC33"/>
                </a:solidFill>
              </a:rPr>
              <a:t>wspd</a:t>
            </a:r>
            <a:endParaRPr lang="en-AU" sz="1600" dirty="0" smtClean="0">
              <a:solidFill>
                <a:srgbClr val="33CC33"/>
              </a:solidFill>
            </a:endParaRPr>
          </a:p>
          <a:p>
            <a:endParaRPr lang="en-AU" sz="1600" dirty="0" smtClean="0"/>
          </a:p>
          <a:p>
            <a:r>
              <a:rPr lang="en-AU" sz="1600" dirty="0" smtClean="0"/>
              <a:t>10-metre </a:t>
            </a:r>
            <a:r>
              <a:rPr lang="en-AU" sz="1600" dirty="0" err="1" smtClean="0"/>
              <a:t>wdirn</a:t>
            </a:r>
            <a:endParaRPr lang="en-AU" sz="1600" dirty="0" smtClean="0"/>
          </a:p>
          <a:p>
            <a:endParaRPr lang="en-AU" sz="1600" dirty="0"/>
          </a:p>
          <a:p>
            <a:r>
              <a:rPr lang="en-AU" sz="1600" dirty="0" smtClean="0"/>
              <a:t>Ensemble</a:t>
            </a:r>
          </a:p>
          <a:p>
            <a:r>
              <a:rPr lang="en-AU" sz="1600" dirty="0" smtClean="0">
                <a:sym typeface="Symbol"/>
              </a:rPr>
              <a:t> </a:t>
            </a:r>
            <a:r>
              <a:rPr lang="en-AU" sz="1600" dirty="0" smtClean="0"/>
              <a:t>max</a:t>
            </a:r>
          </a:p>
          <a:p>
            <a:r>
              <a:rPr lang="en-AU" sz="1600" dirty="0" smtClean="0">
                <a:sym typeface="Symbol"/>
              </a:rPr>
              <a:t> 75</a:t>
            </a:r>
            <a:r>
              <a:rPr lang="en-AU" sz="1600" baseline="30000" dirty="0" smtClean="0">
                <a:sym typeface="Symbol"/>
              </a:rPr>
              <a:t>th</a:t>
            </a:r>
            <a:r>
              <a:rPr lang="en-AU" sz="1600" dirty="0" smtClean="0">
                <a:sym typeface="Symbol"/>
              </a:rPr>
              <a:t> perc.</a:t>
            </a:r>
          </a:p>
          <a:p>
            <a:r>
              <a:rPr lang="en-AU" sz="1600" dirty="0" smtClean="0">
                <a:sym typeface="Symbol"/>
              </a:rPr>
              <a:t> </a:t>
            </a:r>
            <a:r>
              <a:rPr lang="en-AU" sz="1600" b="1" dirty="0" smtClean="0">
                <a:sym typeface="Symbol"/>
              </a:rPr>
              <a:t>mean</a:t>
            </a:r>
          </a:p>
          <a:p>
            <a:r>
              <a:rPr lang="en-AU" sz="1600" dirty="0" smtClean="0">
                <a:sym typeface="Symbol"/>
              </a:rPr>
              <a:t> 25</a:t>
            </a:r>
            <a:r>
              <a:rPr lang="en-AU" sz="1600" baseline="30000" dirty="0" smtClean="0">
                <a:sym typeface="Symbol"/>
              </a:rPr>
              <a:t>th</a:t>
            </a:r>
            <a:r>
              <a:rPr lang="en-AU" sz="1600" dirty="0" smtClean="0">
                <a:sym typeface="Symbol"/>
              </a:rPr>
              <a:t> perc.</a:t>
            </a:r>
          </a:p>
          <a:p>
            <a:r>
              <a:rPr lang="en-AU" sz="1600" dirty="0" smtClean="0">
                <a:sym typeface="Symbol"/>
              </a:rPr>
              <a:t> min</a:t>
            </a:r>
          </a:p>
          <a:p>
            <a:endParaRPr lang="en-AU" sz="1600" dirty="0"/>
          </a:p>
          <a:p>
            <a:r>
              <a:rPr lang="en-AU" sz="1600" dirty="0" smtClean="0">
                <a:sym typeface="Symbol"/>
              </a:rPr>
              <a:t> values</a:t>
            </a:r>
            <a:endParaRPr lang="en-AU" sz="1600" dirty="0" smtClean="0"/>
          </a:p>
          <a:p>
            <a:endParaRPr lang="en-AU" sz="1600" dirty="0" smtClean="0"/>
          </a:p>
          <a:p>
            <a:endParaRPr lang="en-AU" sz="1600" dirty="0"/>
          </a:p>
          <a:p>
            <a:endParaRPr lang="en-AU" sz="1600" dirty="0"/>
          </a:p>
        </p:txBody>
      </p:sp>
      <p:sp>
        <p:nvSpPr>
          <p:cNvPr id="4" name="TextBox 3"/>
          <p:cNvSpPr txBox="1"/>
          <p:nvPr/>
        </p:nvSpPr>
        <p:spPr>
          <a:xfrm>
            <a:off x="5004048" y="4149080"/>
            <a:ext cx="889987" cy="646331"/>
          </a:xfrm>
          <a:prstGeom prst="rect">
            <a:avLst/>
          </a:prstGeom>
          <a:noFill/>
        </p:spPr>
        <p:txBody>
          <a:bodyPr wrap="none" rtlCol="0">
            <a:spAutoFit/>
          </a:bodyPr>
          <a:lstStyle/>
          <a:p>
            <a:r>
              <a:rPr lang="en-AU" dirty="0" smtClean="0"/>
              <a:t>data</a:t>
            </a:r>
            <a:br>
              <a:rPr lang="en-AU" dirty="0" smtClean="0"/>
            </a:br>
            <a:r>
              <a:rPr lang="en-AU" dirty="0" smtClean="0"/>
              <a:t>outage</a:t>
            </a:r>
            <a:endParaRPr lang="en-AU" dirty="0"/>
          </a:p>
        </p:txBody>
      </p:sp>
      <p:sp>
        <p:nvSpPr>
          <p:cNvPr id="7" name="Oval 6"/>
          <p:cNvSpPr/>
          <p:nvPr/>
        </p:nvSpPr>
        <p:spPr bwMode="auto">
          <a:xfrm>
            <a:off x="4788024" y="4869160"/>
            <a:ext cx="1008000" cy="1008112"/>
          </a:xfrm>
          <a:prstGeom prst="ellipse">
            <a:avLst/>
          </a:prstGeom>
          <a:no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792544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Model validation – district 61</a:t>
            </a:r>
          </a:p>
        </p:txBody>
      </p:sp>
      <p:sp>
        <p:nvSpPr>
          <p:cNvPr id="3" name="Content Placeholder 2"/>
          <p:cNvSpPr>
            <a:spLocks noGrp="1"/>
          </p:cNvSpPr>
          <p:nvPr>
            <p:ph idx="1"/>
          </p:nvPr>
        </p:nvSpPr>
        <p:spPr/>
        <p:txBody>
          <a:bodyPr/>
          <a:lstStyle/>
          <a:p>
            <a:endParaRPr lang="en-AU"/>
          </a:p>
        </p:txBody>
      </p:sp>
      <p:sp>
        <p:nvSpPr>
          <p:cNvPr id="5" name="TextBox 4"/>
          <p:cNvSpPr txBox="1"/>
          <p:nvPr/>
        </p:nvSpPr>
        <p:spPr>
          <a:xfrm>
            <a:off x="7560000" y="1514202"/>
            <a:ext cx="1609736" cy="4770537"/>
          </a:xfrm>
          <a:prstGeom prst="rect">
            <a:avLst/>
          </a:prstGeom>
          <a:noFill/>
        </p:spPr>
        <p:txBody>
          <a:bodyPr wrap="none" rtlCol="0">
            <a:spAutoFit/>
          </a:bodyPr>
          <a:lstStyle/>
          <a:p>
            <a:r>
              <a:rPr lang="en-AU" sz="1600" dirty="0" smtClean="0">
                <a:solidFill>
                  <a:srgbClr val="FF0000"/>
                </a:solidFill>
              </a:rPr>
              <a:t>Air temp.</a:t>
            </a:r>
          </a:p>
          <a:p>
            <a:endParaRPr lang="en-AU" sz="1600" dirty="0" smtClean="0">
              <a:solidFill>
                <a:srgbClr val="0033CC"/>
              </a:solidFill>
            </a:endParaRPr>
          </a:p>
          <a:p>
            <a:r>
              <a:rPr lang="en-AU" sz="1600" dirty="0" smtClean="0">
                <a:solidFill>
                  <a:srgbClr val="0033CC"/>
                </a:solidFill>
              </a:rPr>
              <a:t>Dewpoint temp.</a:t>
            </a:r>
            <a:r>
              <a:rPr lang="en-AU" sz="1600" dirty="0" smtClean="0"/>
              <a:t/>
            </a:r>
            <a:br>
              <a:rPr lang="en-AU" sz="1600" dirty="0" smtClean="0"/>
            </a:br>
            <a:endParaRPr lang="en-AU" sz="1600" dirty="0" smtClean="0"/>
          </a:p>
          <a:p>
            <a:r>
              <a:rPr lang="en-AU" sz="1600" dirty="0" smtClean="0">
                <a:solidFill>
                  <a:srgbClr val="33CC33"/>
                </a:solidFill>
              </a:rPr>
              <a:t>10-metre </a:t>
            </a:r>
            <a:r>
              <a:rPr lang="en-AU" sz="1600" dirty="0" err="1" smtClean="0">
                <a:solidFill>
                  <a:srgbClr val="33CC33"/>
                </a:solidFill>
              </a:rPr>
              <a:t>wspd</a:t>
            </a:r>
            <a:endParaRPr lang="en-AU" sz="1600" dirty="0" smtClean="0">
              <a:solidFill>
                <a:srgbClr val="33CC33"/>
              </a:solidFill>
            </a:endParaRPr>
          </a:p>
          <a:p>
            <a:endParaRPr lang="en-AU" sz="1600" dirty="0" smtClean="0"/>
          </a:p>
          <a:p>
            <a:r>
              <a:rPr lang="en-AU" sz="1600" dirty="0" smtClean="0"/>
              <a:t>10-metre </a:t>
            </a:r>
            <a:r>
              <a:rPr lang="en-AU" sz="1600" dirty="0" err="1" smtClean="0"/>
              <a:t>wdirn</a:t>
            </a:r>
            <a:endParaRPr lang="en-AU" sz="1600" dirty="0" smtClean="0"/>
          </a:p>
          <a:p>
            <a:endParaRPr lang="en-AU" sz="1600" dirty="0"/>
          </a:p>
          <a:p>
            <a:r>
              <a:rPr lang="en-AU" sz="1600" dirty="0" smtClean="0"/>
              <a:t>Ensemble</a:t>
            </a:r>
          </a:p>
          <a:p>
            <a:r>
              <a:rPr lang="en-AU" sz="1600" dirty="0" smtClean="0">
                <a:sym typeface="Symbol"/>
              </a:rPr>
              <a:t> </a:t>
            </a:r>
            <a:r>
              <a:rPr lang="en-AU" sz="1600" dirty="0" smtClean="0"/>
              <a:t>max</a:t>
            </a:r>
          </a:p>
          <a:p>
            <a:r>
              <a:rPr lang="en-AU" sz="1600" dirty="0" smtClean="0">
                <a:sym typeface="Symbol"/>
              </a:rPr>
              <a:t> 75</a:t>
            </a:r>
            <a:r>
              <a:rPr lang="en-AU" sz="1600" baseline="30000" dirty="0" smtClean="0">
                <a:sym typeface="Symbol"/>
              </a:rPr>
              <a:t>th</a:t>
            </a:r>
            <a:r>
              <a:rPr lang="en-AU" sz="1600" dirty="0" smtClean="0">
                <a:sym typeface="Symbol"/>
              </a:rPr>
              <a:t> perc.</a:t>
            </a:r>
          </a:p>
          <a:p>
            <a:r>
              <a:rPr lang="en-AU" sz="1600" dirty="0" smtClean="0">
                <a:sym typeface="Symbol"/>
              </a:rPr>
              <a:t> </a:t>
            </a:r>
            <a:r>
              <a:rPr lang="en-AU" sz="1600" b="1" dirty="0" smtClean="0">
                <a:sym typeface="Symbol"/>
              </a:rPr>
              <a:t>mean</a:t>
            </a:r>
          </a:p>
          <a:p>
            <a:r>
              <a:rPr lang="en-AU" sz="1600" dirty="0" smtClean="0">
                <a:sym typeface="Symbol"/>
              </a:rPr>
              <a:t> 25</a:t>
            </a:r>
            <a:r>
              <a:rPr lang="en-AU" sz="1600" baseline="30000" dirty="0" smtClean="0">
                <a:sym typeface="Symbol"/>
              </a:rPr>
              <a:t>th</a:t>
            </a:r>
            <a:r>
              <a:rPr lang="en-AU" sz="1600" dirty="0" smtClean="0">
                <a:sym typeface="Symbol"/>
              </a:rPr>
              <a:t> perc.</a:t>
            </a:r>
          </a:p>
          <a:p>
            <a:r>
              <a:rPr lang="en-AU" sz="1600" dirty="0" smtClean="0">
                <a:sym typeface="Symbol"/>
              </a:rPr>
              <a:t> min</a:t>
            </a:r>
          </a:p>
          <a:p>
            <a:endParaRPr lang="en-AU" sz="1600" dirty="0"/>
          </a:p>
          <a:p>
            <a:r>
              <a:rPr lang="en-AU" sz="1600" dirty="0" smtClean="0">
                <a:sym typeface="Symbol"/>
              </a:rPr>
              <a:t> values</a:t>
            </a:r>
            <a:endParaRPr lang="en-AU" sz="1600" dirty="0" smtClean="0"/>
          </a:p>
          <a:p>
            <a:endParaRPr lang="en-AU" sz="1600" dirty="0" smtClean="0"/>
          </a:p>
          <a:p>
            <a:endParaRPr lang="en-AU" sz="1600" dirty="0"/>
          </a:p>
          <a:p>
            <a:endParaRPr lang="en-AU"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7200000" cy="5644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499991" y="3717032"/>
            <a:ext cx="889987" cy="646331"/>
          </a:xfrm>
          <a:prstGeom prst="rect">
            <a:avLst/>
          </a:prstGeom>
          <a:noFill/>
        </p:spPr>
        <p:txBody>
          <a:bodyPr wrap="none" rtlCol="0">
            <a:spAutoFit/>
          </a:bodyPr>
          <a:lstStyle/>
          <a:p>
            <a:r>
              <a:rPr lang="en-AU" dirty="0" smtClean="0"/>
              <a:t>data</a:t>
            </a:r>
            <a:br>
              <a:rPr lang="en-AU" dirty="0" smtClean="0"/>
            </a:br>
            <a:r>
              <a:rPr lang="en-AU" dirty="0" smtClean="0"/>
              <a:t>outage</a:t>
            </a:r>
            <a:endParaRPr lang="en-AU" dirty="0"/>
          </a:p>
        </p:txBody>
      </p:sp>
      <p:sp>
        <p:nvSpPr>
          <p:cNvPr id="4" name="Oval 3"/>
          <p:cNvSpPr/>
          <p:nvPr/>
        </p:nvSpPr>
        <p:spPr bwMode="auto">
          <a:xfrm>
            <a:off x="4741906" y="4437112"/>
            <a:ext cx="648072" cy="1440160"/>
          </a:xfrm>
          <a:prstGeom prst="ellipse">
            <a:avLst/>
          </a:prstGeom>
          <a:noFill/>
          <a:ln>
            <a:solidFill>
              <a:schemeClr val="accent1"/>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27167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Model validation – district 61</a:t>
            </a:r>
          </a:p>
        </p:txBody>
      </p:sp>
      <p:sp>
        <p:nvSpPr>
          <p:cNvPr id="3" name="Content Placeholder 2"/>
          <p:cNvSpPr>
            <a:spLocks noGrp="1"/>
          </p:cNvSpPr>
          <p:nvPr>
            <p:ph idx="1"/>
          </p:nvPr>
        </p:nvSpPr>
        <p:spPr/>
        <p:txBody>
          <a:bodyPr/>
          <a:lstStyle/>
          <a:p>
            <a:endParaRPr lang="en-AU"/>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7200000" cy="5644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60000" y="1514202"/>
            <a:ext cx="1609736" cy="4770537"/>
          </a:xfrm>
          <a:prstGeom prst="rect">
            <a:avLst/>
          </a:prstGeom>
          <a:noFill/>
        </p:spPr>
        <p:txBody>
          <a:bodyPr wrap="none" rtlCol="0">
            <a:spAutoFit/>
          </a:bodyPr>
          <a:lstStyle/>
          <a:p>
            <a:r>
              <a:rPr lang="en-AU" sz="1600" dirty="0" smtClean="0">
                <a:solidFill>
                  <a:srgbClr val="FF0000"/>
                </a:solidFill>
              </a:rPr>
              <a:t>Air temp.</a:t>
            </a:r>
          </a:p>
          <a:p>
            <a:endParaRPr lang="en-AU" sz="1600" dirty="0" smtClean="0">
              <a:solidFill>
                <a:srgbClr val="0033CC"/>
              </a:solidFill>
            </a:endParaRPr>
          </a:p>
          <a:p>
            <a:r>
              <a:rPr lang="en-AU" sz="1600" dirty="0" smtClean="0">
                <a:solidFill>
                  <a:srgbClr val="0033CC"/>
                </a:solidFill>
              </a:rPr>
              <a:t>Dewpoint temp.</a:t>
            </a:r>
            <a:r>
              <a:rPr lang="en-AU" sz="1600" dirty="0" smtClean="0"/>
              <a:t/>
            </a:r>
            <a:br>
              <a:rPr lang="en-AU" sz="1600" dirty="0" smtClean="0"/>
            </a:br>
            <a:endParaRPr lang="en-AU" sz="1600" dirty="0" smtClean="0"/>
          </a:p>
          <a:p>
            <a:r>
              <a:rPr lang="en-AU" sz="1600" dirty="0" smtClean="0">
                <a:solidFill>
                  <a:srgbClr val="33CC33"/>
                </a:solidFill>
              </a:rPr>
              <a:t>10-metre </a:t>
            </a:r>
            <a:r>
              <a:rPr lang="en-AU" sz="1600" dirty="0" err="1" smtClean="0">
                <a:solidFill>
                  <a:srgbClr val="33CC33"/>
                </a:solidFill>
              </a:rPr>
              <a:t>wspd</a:t>
            </a:r>
            <a:endParaRPr lang="en-AU" sz="1600" dirty="0" smtClean="0">
              <a:solidFill>
                <a:srgbClr val="33CC33"/>
              </a:solidFill>
            </a:endParaRPr>
          </a:p>
          <a:p>
            <a:endParaRPr lang="en-AU" sz="1600" dirty="0" smtClean="0"/>
          </a:p>
          <a:p>
            <a:r>
              <a:rPr lang="en-AU" sz="1600" dirty="0" smtClean="0"/>
              <a:t>10-metre </a:t>
            </a:r>
            <a:r>
              <a:rPr lang="en-AU" sz="1600" dirty="0" err="1" smtClean="0"/>
              <a:t>wdirn</a:t>
            </a:r>
            <a:endParaRPr lang="en-AU" sz="1600" dirty="0" smtClean="0"/>
          </a:p>
          <a:p>
            <a:endParaRPr lang="en-AU" sz="1600" dirty="0"/>
          </a:p>
          <a:p>
            <a:r>
              <a:rPr lang="en-AU" sz="1600" dirty="0" smtClean="0"/>
              <a:t>Ensemble</a:t>
            </a:r>
          </a:p>
          <a:p>
            <a:r>
              <a:rPr lang="en-AU" sz="1600" dirty="0" smtClean="0">
                <a:sym typeface="Symbol"/>
              </a:rPr>
              <a:t> </a:t>
            </a:r>
            <a:r>
              <a:rPr lang="en-AU" sz="1600" dirty="0" smtClean="0"/>
              <a:t>max</a:t>
            </a:r>
          </a:p>
          <a:p>
            <a:r>
              <a:rPr lang="en-AU" sz="1600" dirty="0" smtClean="0">
                <a:sym typeface="Symbol"/>
              </a:rPr>
              <a:t> 75</a:t>
            </a:r>
            <a:r>
              <a:rPr lang="en-AU" sz="1600" baseline="30000" dirty="0" smtClean="0">
                <a:sym typeface="Symbol"/>
              </a:rPr>
              <a:t>th</a:t>
            </a:r>
            <a:r>
              <a:rPr lang="en-AU" sz="1600" dirty="0" smtClean="0">
                <a:sym typeface="Symbol"/>
              </a:rPr>
              <a:t> perc.</a:t>
            </a:r>
          </a:p>
          <a:p>
            <a:r>
              <a:rPr lang="en-AU" sz="1600" dirty="0" smtClean="0">
                <a:sym typeface="Symbol"/>
              </a:rPr>
              <a:t> </a:t>
            </a:r>
            <a:r>
              <a:rPr lang="en-AU" sz="1600" b="1" dirty="0" smtClean="0">
                <a:sym typeface="Symbol"/>
              </a:rPr>
              <a:t>mean</a:t>
            </a:r>
          </a:p>
          <a:p>
            <a:r>
              <a:rPr lang="en-AU" sz="1600" dirty="0" smtClean="0">
                <a:sym typeface="Symbol"/>
              </a:rPr>
              <a:t> 25</a:t>
            </a:r>
            <a:r>
              <a:rPr lang="en-AU" sz="1600" baseline="30000" dirty="0" smtClean="0">
                <a:sym typeface="Symbol"/>
              </a:rPr>
              <a:t>th</a:t>
            </a:r>
            <a:r>
              <a:rPr lang="en-AU" sz="1600" dirty="0" smtClean="0">
                <a:sym typeface="Symbol"/>
              </a:rPr>
              <a:t> perc.</a:t>
            </a:r>
          </a:p>
          <a:p>
            <a:r>
              <a:rPr lang="en-AU" sz="1600" dirty="0" smtClean="0">
                <a:sym typeface="Symbol"/>
              </a:rPr>
              <a:t> min</a:t>
            </a:r>
          </a:p>
          <a:p>
            <a:endParaRPr lang="en-AU" sz="1600" dirty="0"/>
          </a:p>
          <a:p>
            <a:r>
              <a:rPr lang="en-AU" sz="1600" dirty="0" smtClean="0">
                <a:sym typeface="Symbol"/>
              </a:rPr>
              <a:t> values</a:t>
            </a:r>
            <a:endParaRPr lang="en-AU" sz="1600" dirty="0" smtClean="0"/>
          </a:p>
          <a:p>
            <a:endParaRPr lang="en-AU" sz="1600" dirty="0" smtClean="0"/>
          </a:p>
          <a:p>
            <a:endParaRPr lang="en-AU" sz="1600" dirty="0"/>
          </a:p>
          <a:p>
            <a:endParaRPr lang="en-AU" sz="1600" dirty="0"/>
          </a:p>
        </p:txBody>
      </p:sp>
    </p:spTree>
    <p:extLst>
      <p:ext uri="{BB962C8B-B14F-4D97-AF65-F5344CB8AC3E}">
        <p14:creationId xmlns:p14="http://schemas.microsoft.com/office/powerpoint/2010/main" val="3343980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Model validation – district 61</a:t>
            </a:r>
          </a:p>
        </p:txBody>
      </p:sp>
      <p:sp>
        <p:nvSpPr>
          <p:cNvPr id="3" name="Content Placeholder 2"/>
          <p:cNvSpPr>
            <a:spLocks noGrp="1"/>
          </p:cNvSpPr>
          <p:nvPr>
            <p:ph idx="1"/>
          </p:nvPr>
        </p:nvSpPr>
        <p:spPr/>
        <p:txBody>
          <a:bodyPr/>
          <a:lstStyle/>
          <a:p>
            <a:endParaRPr lang="en-AU"/>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7200000" cy="5644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60000" y="1514202"/>
            <a:ext cx="1609736" cy="4770537"/>
          </a:xfrm>
          <a:prstGeom prst="rect">
            <a:avLst/>
          </a:prstGeom>
          <a:noFill/>
        </p:spPr>
        <p:txBody>
          <a:bodyPr wrap="none" rtlCol="0">
            <a:spAutoFit/>
          </a:bodyPr>
          <a:lstStyle/>
          <a:p>
            <a:r>
              <a:rPr lang="en-AU" sz="1600" dirty="0" smtClean="0">
                <a:solidFill>
                  <a:srgbClr val="FF0000"/>
                </a:solidFill>
              </a:rPr>
              <a:t>Air temp.</a:t>
            </a:r>
          </a:p>
          <a:p>
            <a:endParaRPr lang="en-AU" sz="1600" dirty="0" smtClean="0">
              <a:solidFill>
                <a:srgbClr val="0033CC"/>
              </a:solidFill>
            </a:endParaRPr>
          </a:p>
          <a:p>
            <a:r>
              <a:rPr lang="en-AU" sz="1600" dirty="0" smtClean="0">
                <a:solidFill>
                  <a:srgbClr val="0033CC"/>
                </a:solidFill>
              </a:rPr>
              <a:t>Dewpoint temp.</a:t>
            </a:r>
            <a:r>
              <a:rPr lang="en-AU" sz="1600" dirty="0" smtClean="0"/>
              <a:t/>
            </a:r>
            <a:br>
              <a:rPr lang="en-AU" sz="1600" dirty="0" smtClean="0"/>
            </a:br>
            <a:endParaRPr lang="en-AU" sz="1600" dirty="0" smtClean="0"/>
          </a:p>
          <a:p>
            <a:r>
              <a:rPr lang="en-AU" sz="1600" dirty="0" smtClean="0">
                <a:solidFill>
                  <a:srgbClr val="33CC33"/>
                </a:solidFill>
              </a:rPr>
              <a:t>10-metre </a:t>
            </a:r>
            <a:r>
              <a:rPr lang="en-AU" sz="1600" dirty="0" err="1" smtClean="0">
                <a:solidFill>
                  <a:srgbClr val="33CC33"/>
                </a:solidFill>
              </a:rPr>
              <a:t>wspd</a:t>
            </a:r>
            <a:endParaRPr lang="en-AU" sz="1600" dirty="0" smtClean="0">
              <a:solidFill>
                <a:srgbClr val="33CC33"/>
              </a:solidFill>
            </a:endParaRPr>
          </a:p>
          <a:p>
            <a:endParaRPr lang="en-AU" sz="1600" dirty="0" smtClean="0"/>
          </a:p>
          <a:p>
            <a:r>
              <a:rPr lang="en-AU" sz="1600" dirty="0" smtClean="0"/>
              <a:t>10-metre </a:t>
            </a:r>
            <a:r>
              <a:rPr lang="en-AU" sz="1600" dirty="0" err="1" smtClean="0"/>
              <a:t>wdirn</a:t>
            </a:r>
            <a:endParaRPr lang="en-AU" sz="1600" dirty="0" smtClean="0"/>
          </a:p>
          <a:p>
            <a:endParaRPr lang="en-AU" sz="1600" dirty="0"/>
          </a:p>
          <a:p>
            <a:r>
              <a:rPr lang="en-AU" sz="1600" dirty="0" smtClean="0"/>
              <a:t>Ensemble</a:t>
            </a:r>
          </a:p>
          <a:p>
            <a:r>
              <a:rPr lang="en-AU" sz="1600" dirty="0" smtClean="0">
                <a:sym typeface="Symbol"/>
              </a:rPr>
              <a:t> </a:t>
            </a:r>
            <a:r>
              <a:rPr lang="en-AU" sz="1600" dirty="0" smtClean="0"/>
              <a:t>max</a:t>
            </a:r>
          </a:p>
          <a:p>
            <a:r>
              <a:rPr lang="en-AU" sz="1600" dirty="0" smtClean="0">
                <a:sym typeface="Symbol"/>
              </a:rPr>
              <a:t> 75</a:t>
            </a:r>
            <a:r>
              <a:rPr lang="en-AU" sz="1600" baseline="30000" dirty="0" smtClean="0">
                <a:sym typeface="Symbol"/>
              </a:rPr>
              <a:t>th</a:t>
            </a:r>
            <a:r>
              <a:rPr lang="en-AU" sz="1600" dirty="0" smtClean="0">
                <a:sym typeface="Symbol"/>
              </a:rPr>
              <a:t> perc.</a:t>
            </a:r>
          </a:p>
          <a:p>
            <a:r>
              <a:rPr lang="en-AU" sz="1600" dirty="0" smtClean="0">
                <a:sym typeface="Symbol"/>
              </a:rPr>
              <a:t> </a:t>
            </a:r>
            <a:r>
              <a:rPr lang="en-AU" sz="1600" b="1" dirty="0" smtClean="0">
                <a:sym typeface="Symbol"/>
              </a:rPr>
              <a:t>mean</a:t>
            </a:r>
          </a:p>
          <a:p>
            <a:r>
              <a:rPr lang="en-AU" sz="1600" dirty="0" smtClean="0">
                <a:sym typeface="Symbol"/>
              </a:rPr>
              <a:t> 25</a:t>
            </a:r>
            <a:r>
              <a:rPr lang="en-AU" sz="1600" baseline="30000" dirty="0" smtClean="0">
                <a:sym typeface="Symbol"/>
              </a:rPr>
              <a:t>th</a:t>
            </a:r>
            <a:r>
              <a:rPr lang="en-AU" sz="1600" dirty="0" smtClean="0">
                <a:sym typeface="Symbol"/>
              </a:rPr>
              <a:t> perc.</a:t>
            </a:r>
          </a:p>
          <a:p>
            <a:r>
              <a:rPr lang="en-AU" sz="1600" dirty="0" smtClean="0">
                <a:sym typeface="Symbol"/>
              </a:rPr>
              <a:t> min</a:t>
            </a:r>
          </a:p>
          <a:p>
            <a:endParaRPr lang="en-AU" sz="1600" dirty="0"/>
          </a:p>
          <a:p>
            <a:r>
              <a:rPr lang="en-AU" sz="1600" dirty="0" smtClean="0">
                <a:sym typeface="Symbol"/>
              </a:rPr>
              <a:t> values</a:t>
            </a:r>
            <a:endParaRPr lang="en-AU" sz="1600" dirty="0" smtClean="0"/>
          </a:p>
          <a:p>
            <a:endParaRPr lang="en-AU" sz="1600" dirty="0" smtClean="0"/>
          </a:p>
          <a:p>
            <a:endParaRPr lang="en-AU" sz="1600" dirty="0"/>
          </a:p>
          <a:p>
            <a:endParaRPr lang="en-AU" sz="1600" dirty="0"/>
          </a:p>
        </p:txBody>
      </p:sp>
    </p:spTree>
    <p:extLst>
      <p:ext uri="{BB962C8B-B14F-4D97-AF65-F5344CB8AC3E}">
        <p14:creationId xmlns:p14="http://schemas.microsoft.com/office/powerpoint/2010/main" val="2924192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Model validation – district 61</a:t>
            </a:r>
          </a:p>
        </p:txBody>
      </p:sp>
      <p:sp>
        <p:nvSpPr>
          <p:cNvPr id="3" name="Content Placeholder 2"/>
          <p:cNvSpPr>
            <a:spLocks noGrp="1"/>
          </p:cNvSpPr>
          <p:nvPr>
            <p:ph idx="1"/>
          </p:nvPr>
        </p:nvSpPr>
        <p:spPr/>
        <p:txBody>
          <a:bodyPr/>
          <a:lstStyle/>
          <a:p>
            <a:endParaRPr lang="en-AU"/>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7200000" cy="5644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60000" y="1514202"/>
            <a:ext cx="1609736" cy="4770537"/>
          </a:xfrm>
          <a:prstGeom prst="rect">
            <a:avLst/>
          </a:prstGeom>
          <a:noFill/>
        </p:spPr>
        <p:txBody>
          <a:bodyPr wrap="none" rtlCol="0">
            <a:spAutoFit/>
          </a:bodyPr>
          <a:lstStyle/>
          <a:p>
            <a:r>
              <a:rPr lang="en-AU" sz="1600" dirty="0" smtClean="0">
                <a:solidFill>
                  <a:srgbClr val="FF0000"/>
                </a:solidFill>
              </a:rPr>
              <a:t>Air temp.</a:t>
            </a:r>
          </a:p>
          <a:p>
            <a:endParaRPr lang="en-AU" sz="1600" dirty="0" smtClean="0">
              <a:solidFill>
                <a:srgbClr val="0033CC"/>
              </a:solidFill>
            </a:endParaRPr>
          </a:p>
          <a:p>
            <a:r>
              <a:rPr lang="en-AU" sz="1600" dirty="0" smtClean="0">
                <a:solidFill>
                  <a:srgbClr val="0033CC"/>
                </a:solidFill>
              </a:rPr>
              <a:t>Dewpoint temp.</a:t>
            </a:r>
            <a:r>
              <a:rPr lang="en-AU" sz="1600" dirty="0" smtClean="0"/>
              <a:t/>
            </a:r>
            <a:br>
              <a:rPr lang="en-AU" sz="1600" dirty="0" smtClean="0"/>
            </a:br>
            <a:endParaRPr lang="en-AU" sz="1600" dirty="0" smtClean="0"/>
          </a:p>
          <a:p>
            <a:r>
              <a:rPr lang="en-AU" sz="1600" dirty="0" smtClean="0">
                <a:solidFill>
                  <a:srgbClr val="33CC33"/>
                </a:solidFill>
              </a:rPr>
              <a:t>10-metre </a:t>
            </a:r>
            <a:r>
              <a:rPr lang="en-AU" sz="1600" dirty="0" err="1" smtClean="0">
                <a:solidFill>
                  <a:srgbClr val="33CC33"/>
                </a:solidFill>
              </a:rPr>
              <a:t>wspd</a:t>
            </a:r>
            <a:endParaRPr lang="en-AU" sz="1600" dirty="0" smtClean="0">
              <a:solidFill>
                <a:srgbClr val="33CC33"/>
              </a:solidFill>
            </a:endParaRPr>
          </a:p>
          <a:p>
            <a:endParaRPr lang="en-AU" sz="1600" dirty="0" smtClean="0"/>
          </a:p>
          <a:p>
            <a:r>
              <a:rPr lang="en-AU" sz="1600" dirty="0" smtClean="0"/>
              <a:t>10-metre </a:t>
            </a:r>
            <a:r>
              <a:rPr lang="en-AU" sz="1600" dirty="0" err="1" smtClean="0"/>
              <a:t>wdirn</a:t>
            </a:r>
            <a:endParaRPr lang="en-AU" sz="1600" dirty="0" smtClean="0"/>
          </a:p>
          <a:p>
            <a:endParaRPr lang="en-AU" sz="1600" dirty="0"/>
          </a:p>
          <a:p>
            <a:r>
              <a:rPr lang="en-AU" sz="1600" dirty="0" smtClean="0"/>
              <a:t>Ensemble</a:t>
            </a:r>
          </a:p>
          <a:p>
            <a:r>
              <a:rPr lang="en-AU" sz="1600" dirty="0" smtClean="0">
                <a:sym typeface="Symbol"/>
              </a:rPr>
              <a:t> </a:t>
            </a:r>
            <a:r>
              <a:rPr lang="en-AU" sz="1600" dirty="0" smtClean="0"/>
              <a:t>max</a:t>
            </a:r>
          </a:p>
          <a:p>
            <a:r>
              <a:rPr lang="en-AU" sz="1600" dirty="0" smtClean="0">
                <a:sym typeface="Symbol"/>
              </a:rPr>
              <a:t> 75</a:t>
            </a:r>
            <a:r>
              <a:rPr lang="en-AU" sz="1600" baseline="30000" dirty="0" smtClean="0">
                <a:sym typeface="Symbol"/>
              </a:rPr>
              <a:t>th</a:t>
            </a:r>
            <a:r>
              <a:rPr lang="en-AU" sz="1600" dirty="0" smtClean="0">
                <a:sym typeface="Symbol"/>
              </a:rPr>
              <a:t> perc.</a:t>
            </a:r>
          </a:p>
          <a:p>
            <a:r>
              <a:rPr lang="en-AU" sz="1600" dirty="0" smtClean="0">
                <a:sym typeface="Symbol"/>
              </a:rPr>
              <a:t> </a:t>
            </a:r>
            <a:r>
              <a:rPr lang="en-AU" sz="1600" b="1" dirty="0" smtClean="0">
                <a:sym typeface="Symbol"/>
              </a:rPr>
              <a:t>mean</a:t>
            </a:r>
          </a:p>
          <a:p>
            <a:r>
              <a:rPr lang="en-AU" sz="1600" dirty="0" smtClean="0">
                <a:sym typeface="Symbol"/>
              </a:rPr>
              <a:t> 25</a:t>
            </a:r>
            <a:r>
              <a:rPr lang="en-AU" sz="1600" baseline="30000" dirty="0" smtClean="0">
                <a:sym typeface="Symbol"/>
              </a:rPr>
              <a:t>th</a:t>
            </a:r>
            <a:r>
              <a:rPr lang="en-AU" sz="1600" dirty="0" smtClean="0">
                <a:sym typeface="Symbol"/>
              </a:rPr>
              <a:t> perc.</a:t>
            </a:r>
          </a:p>
          <a:p>
            <a:r>
              <a:rPr lang="en-AU" sz="1600" dirty="0" smtClean="0">
                <a:sym typeface="Symbol"/>
              </a:rPr>
              <a:t> min</a:t>
            </a:r>
          </a:p>
          <a:p>
            <a:endParaRPr lang="en-AU" sz="1600" dirty="0"/>
          </a:p>
          <a:p>
            <a:r>
              <a:rPr lang="en-AU" sz="1600" dirty="0" smtClean="0">
                <a:sym typeface="Symbol"/>
              </a:rPr>
              <a:t> values</a:t>
            </a:r>
            <a:endParaRPr lang="en-AU" sz="1600" dirty="0" smtClean="0"/>
          </a:p>
          <a:p>
            <a:endParaRPr lang="en-AU" sz="1600" dirty="0" smtClean="0"/>
          </a:p>
          <a:p>
            <a:endParaRPr lang="en-AU" sz="1600" dirty="0"/>
          </a:p>
          <a:p>
            <a:endParaRPr lang="en-AU" sz="1600" dirty="0"/>
          </a:p>
        </p:txBody>
      </p:sp>
    </p:spTree>
    <p:extLst>
      <p:ext uri="{BB962C8B-B14F-4D97-AF65-F5344CB8AC3E}">
        <p14:creationId xmlns:p14="http://schemas.microsoft.com/office/powerpoint/2010/main" val="3631289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Model validation – district 61</a:t>
            </a:r>
          </a:p>
        </p:txBody>
      </p:sp>
      <p:sp>
        <p:nvSpPr>
          <p:cNvPr id="3" name="Content Placeholder 2"/>
          <p:cNvSpPr>
            <a:spLocks noGrp="1"/>
          </p:cNvSpPr>
          <p:nvPr>
            <p:ph idx="1"/>
          </p:nvPr>
        </p:nvSpPr>
        <p:spPr/>
        <p:txBody>
          <a:bodyPr/>
          <a:lstStyle/>
          <a:p>
            <a:endParaRPr lang="en-AU"/>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7200000" cy="5644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60000" y="1514202"/>
            <a:ext cx="1609736" cy="4770537"/>
          </a:xfrm>
          <a:prstGeom prst="rect">
            <a:avLst/>
          </a:prstGeom>
          <a:noFill/>
        </p:spPr>
        <p:txBody>
          <a:bodyPr wrap="none" rtlCol="0">
            <a:spAutoFit/>
          </a:bodyPr>
          <a:lstStyle/>
          <a:p>
            <a:r>
              <a:rPr lang="en-AU" sz="1600" dirty="0" smtClean="0">
                <a:solidFill>
                  <a:srgbClr val="FF0000"/>
                </a:solidFill>
              </a:rPr>
              <a:t>Air temp.</a:t>
            </a:r>
          </a:p>
          <a:p>
            <a:endParaRPr lang="en-AU" sz="1600" dirty="0" smtClean="0">
              <a:solidFill>
                <a:srgbClr val="0033CC"/>
              </a:solidFill>
            </a:endParaRPr>
          </a:p>
          <a:p>
            <a:r>
              <a:rPr lang="en-AU" sz="1600" dirty="0" smtClean="0">
                <a:solidFill>
                  <a:srgbClr val="0033CC"/>
                </a:solidFill>
              </a:rPr>
              <a:t>Dewpoint temp.</a:t>
            </a:r>
            <a:r>
              <a:rPr lang="en-AU" sz="1600" dirty="0" smtClean="0"/>
              <a:t/>
            </a:r>
            <a:br>
              <a:rPr lang="en-AU" sz="1600" dirty="0" smtClean="0"/>
            </a:br>
            <a:endParaRPr lang="en-AU" sz="1600" dirty="0" smtClean="0"/>
          </a:p>
          <a:p>
            <a:r>
              <a:rPr lang="en-AU" sz="1600" dirty="0" smtClean="0">
                <a:solidFill>
                  <a:srgbClr val="33CC33"/>
                </a:solidFill>
              </a:rPr>
              <a:t>10-metre </a:t>
            </a:r>
            <a:r>
              <a:rPr lang="en-AU" sz="1600" dirty="0" err="1" smtClean="0">
                <a:solidFill>
                  <a:srgbClr val="33CC33"/>
                </a:solidFill>
              </a:rPr>
              <a:t>wspd</a:t>
            </a:r>
            <a:endParaRPr lang="en-AU" sz="1600" dirty="0" smtClean="0">
              <a:solidFill>
                <a:srgbClr val="33CC33"/>
              </a:solidFill>
            </a:endParaRPr>
          </a:p>
          <a:p>
            <a:endParaRPr lang="en-AU" sz="1600" dirty="0" smtClean="0"/>
          </a:p>
          <a:p>
            <a:r>
              <a:rPr lang="en-AU" sz="1600" dirty="0" smtClean="0"/>
              <a:t>10-metre </a:t>
            </a:r>
            <a:r>
              <a:rPr lang="en-AU" sz="1600" dirty="0" err="1" smtClean="0"/>
              <a:t>wdirn</a:t>
            </a:r>
            <a:endParaRPr lang="en-AU" sz="1600" dirty="0" smtClean="0"/>
          </a:p>
          <a:p>
            <a:endParaRPr lang="en-AU" sz="1600" dirty="0"/>
          </a:p>
          <a:p>
            <a:r>
              <a:rPr lang="en-AU" sz="1600" dirty="0" smtClean="0"/>
              <a:t>Ensemble</a:t>
            </a:r>
          </a:p>
          <a:p>
            <a:r>
              <a:rPr lang="en-AU" sz="1600" dirty="0" smtClean="0">
                <a:sym typeface="Symbol"/>
              </a:rPr>
              <a:t> </a:t>
            </a:r>
            <a:r>
              <a:rPr lang="en-AU" sz="1600" dirty="0" smtClean="0"/>
              <a:t>max</a:t>
            </a:r>
          </a:p>
          <a:p>
            <a:r>
              <a:rPr lang="en-AU" sz="1600" dirty="0" smtClean="0">
                <a:sym typeface="Symbol"/>
              </a:rPr>
              <a:t> 75</a:t>
            </a:r>
            <a:r>
              <a:rPr lang="en-AU" sz="1600" baseline="30000" dirty="0" smtClean="0">
                <a:sym typeface="Symbol"/>
              </a:rPr>
              <a:t>th</a:t>
            </a:r>
            <a:r>
              <a:rPr lang="en-AU" sz="1600" dirty="0" smtClean="0">
                <a:sym typeface="Symbol"/>
              </a:rPr>
              <a:t> perc.</a:t>
            </a:r>
          </a:p>
          <a:p>
            <a:r>
              <a:rPr lang="en-AU" sz="1600" dirty="0" smtClean="0">
                <a:sym typeface="Symbol"/>
              </a:rPr>
              <a:t> </a:t>
            </a:r>
            <a:r>
              <a:rPr lang="en-AU" sz="1600" b="1" dirty="0" smtClean="0">
                <a:sym typeface="Symbol"/>
              </a:rPr>
              <a:t>mean</a:t>
            </a:r>
          </a:p>
          <a:p>
            <a:r>
              <a:rPr lang="en-AU" sz="1600" dirty="0" smtClean="0">
                <a:sym typeface="Symbol"/>
              </a:rPr>
              <a:t> 25</a:t>
            </a:r>
            <a:r>
              <a:rPr lang="en-AU" sz="1600" baseline="30000" dirty="0" smtClean="0">
                <a:sym typeface="Symbol"/>
              </a:rPr>
              <a:t>th</a:t>
            </a:r>
            <a:r>
              <a:rPr lang="en-AU" sz="1600" dirty="0" smtClean="0">
                <a:sym typeface="Symbol"/>
              </a:rPr>
              <a:t> perc.</a:t>
            </a:r>
          </a:p>
          <a:p>
            <a:r>
              <a:rPr lang="en-AU" sz="1600" dirty="0" smtClean="0">
                <a:sym typeface="Symbol"/>
              </a:rPr>
              <a:t> min</a:t>
            </a:r>
          </a:p>
          <a:p>
            <a:endParaRPr lang="en-AU" sz="1600" dirty="0"/>
          </a:p>
          <a:p>
            <a:r>
              <a:rPr lang="en-AU" sz="1600" dirty="0" smtClean="0">
                <a:sym typeface="Symbol"/>
              </a:rPr>
              <a:t> values</a:t>
            </a:r>
            <a:endParaRPr lang="en-AU" sz="1600" dirty="0" smtClean="0"/>
          </a:p>
          <a:p>
            <a:endParaRPr lang="en-AU" sz="1600" dirty="0" smtClean="0"/>
          </a:p>
          <a:p>
            <a:endParaRPr lang="en-AU" sz="1600" dirty="0"/>
          </a:p>
          <a:p>
            <a:endParaRPr lang="en-AU" sz="1600" dirty="0"/>
          </a:p>
        </p:txBody>
      </p:sp>
    </p:spTree>
    <p:extLst>
      <p:ext uri="{BB962C8B-B14F-4D97-AF65-F5344CB8AC3E}">
        <p14:creationId xmlns:p14="http://schemas.microsoft.com/office/powerpoint/2010/main" val="344075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Model validation – district 61</a:t>
            </a:r>
          </a:p>
        </p:txBody>
      </p:sp>
      <p:sp>
        <p:nvSpPr>
          <p:cNvPr id="3" name="Content Placeholder 2"/>
          <p:cNvSpPr>
            <a:spLocks noGrp="1"/>
          </p:cNvSpPr>
          <p:nvPr>
            <p:ph idx="1"/>
          </p:nvPr>
        </p:nvSpPr>
        <p:spPr/>
        <p:txBody>
          <a:bodyPr/>
          <a:lstStyle/>
          <a:p>
            <a:endParaRPr lang="en-AU"/>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7200000" cy="5644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60000" y="1514202"/>
            <a:ext cx="1609736" cy="4770537"/>
          </a:xfrm>
          <a:prstGeom prst="rect">
            <a:avLst/>
          </a:prstGeom>
          <a:noFill/>
        </p:spPr>
        <p:txBody>
          <a:bodyPr wrap="none" rtlCol="0">
            <a:spAutoFit/>
          </a:bodyPr>
          <a:lstStyle/>
          <a:p>
            <a:r>
              <a:rPr lang="en-AU" sz="1600" dirty="0" smtClean="0">
                <a:solidFill>
                  <a:srgbClr val="FF0000"/>
                </a:solidFill>
              </a:rPr>
              <a:t>Air temp.</a:t>
            </a:r>
          </a:p>
          <a:p>
            <a:endParaRPr lang="en-AU" sz="1600" dirty="0" smtClean="0">
              <a:solidFill>
                <a:srgbClr val="0033CC"/>
              </a:solidFill>
            </a:endParaRPr>
          </a:p>
          <a:p>
            <a:r>
              <a:rPr lang="en-AU" sz="1600" dirty="0" smtClean="0">
                <a:solidFill>
                  <a:srgbClr val="0033CC"/>
                </a:solidFill>
              </a:rPr>
              <a:t>Dewpoint temp.</a:t>
            </a:r>
            <a:r>
              <a:rPr lang="en-AU" sz="1600" dirty="0" smtClean="0"/>
              <a:t/>
            </a:r>
            <a:br>
              <a:rPr lang="en-AU" sz="1600" dirty="0" smtClean="0"/>
            </a:br>
            <a:endParaRPr lang="en-AU" sz="1600" dirty="0" smtClean="0"/>
          </a:p>
          <a:p>
            <a:r>
              <a:rPr lang="en-AU" sz="1600" dirty="0" smtClean="0">
                <a:solidFill>
                  <a:srgbClr val="33CC33"/>
                </a:solidFill>
              </a:rPr>
              <a:t>10-metre </a:t>
            </a:r>
            <a:r>
              <a:rPr lang="en-AU" sz="1600" dirty="0" err="1" smtClean="0">
                <a:solidFill>
                  <a:srgbClr val="33CC33"/>
                </a:solidFill>
              </a:rPr>
              <a:t>wspd</a:t>
            </a:r>
            <a:endParaRPr lang="en-AU" sz="1600" dirty="0" smtClean="0">
              <a:solidFill>
                <a:srgbClr val="33CC33"/>
              </a:solidFill>
            </a:endParaRPr>
          </a:p>
          <a:p>
            <a:endParaRPr lang="en-AU" sz="1600" dirty="0" smtClean="0"/>
          </a:p>
          <a:p>
            <a:r>
              <a:rPr lang="en-AU" sz="1600" dirty="0" smtClean="0"/>
              <a:t>10-metre </a:t>
            </a:r>
            <a:r>
              <a:rPr lang="en-AU" sz="1600" dirty="0" err="1" smtClean="0"/>
              <a:t>wdirn</a:t>
            </a:r>
            <a:endParaRPr lang="en-AU" sz="1600" dirty="0" smtClean="0"/>
          </a:p>
          <a:p>
            <a:endParaRPr lang="en-AU" sz="1600" dirty="0"/>
          </a:p>
          <a:p>
            <a:r>
              <a:rPr lang="en-AU" sz="1600" dirty="0" smtClean="0"/>
              <a:t>Ensemble</a:t>
            </a:r>
          </a:p>
          <a:p>
            <a:r>
              <a:rPr lang="en-AU" sz="1600" dirty="0" smtClean="0">
                <a:sym typeface="Symbol"/>
              </a:rPr>
              <a:t> </a:t>
            </a:r>
            <a:r>
              <a:rPr lang="en-AU" sz="1600" dirty="0" smtClean="0"/>
              <a:t>max</a:t>
            </a:r>
          </a:p>
          <a:p>
            <a:r>
              <a:rPr lang="en-AU" sz="1600" dirty="0" smtClean="0">
                <a:sym typeface="Symbol"/>
              </a:rPr>
              <a:t> 75</a:t>
            </a:r>
            <a:r>
              <a:rPr lang="en-AU" sz="1600" baseline="30000" dirty="0" smtClean="0">
                <a:sym typeface="Symbol"/>
              </a:rPr>
              <a:t>th</a:t>
            </a:r>
            <a:r>
              <a:rPr lang="en-AU" sz="1600" dirty="0" smtClean="0">
                <a:sym typeface="Symbol"/>
              </a:rPr>
              <a:t> perc.</a:t>
            </a:r>
          </a:p>
          <a:p>
            <a:r>
              <a:rPr lang="en-AU" sz="1600" dirty="0" smtClean="0">
                <a:sym typeface="Symbol"/>
              </a:rPr>
              <a:t> </a:t>
            </a:r>
            <a:r>
              <a:rPr lang="en-AU" sz="1600" b="1" dirty="0" smtClean="0">
                <a:sym typeface="Symbol"/>
              </a:rPr>
              <a:t>mean</a:t>
            </a:r>
          </a:p>
          <a:p>
            <a:r>
              <a:rPr lang="en-AU" sz="1600" dirty="0" smtClean="0">
                <a:sym typeface="Symbol"/>
              </a:rPr>
              <a:t> 25</a:t>
            </a:r>
            <a:r>
              <a:rPr lang="en-AU" sz="1600" baseline="30000" dirty="0" smtClean="0">
                <a:sym typeface="Symbol"/>
              </a:rPr>
              <a:t>th</a:t>
            </a:r>
            <a:r>
              <a:rPr lang="en-AU" sz="1600" dirty="0" smtClean="0">
                <a:sym typeface="Symbol"/>
              </a:rPr>
              <a:t> perc.</a:t>
            </a:r>
          </a:p>
          <a:p>
            <a:r>
              <a:rPr lang="en-AU" sz="1600" dirty="0" smtClean="0">
                <a:sym typeface="Symbol"/>
              </a:rPr>
              <a:t> min</a:t>
            </a:r>
          </a:p>
          <a:p>
            <a:endParaRPr lang="en-AU" sz="1600" dirty="0"/>
          </a:p>
          <a:p>
            <a:r>
              <a:rPr lang="en-AU" sz="1600" dirty="0" smtClean="0">
                <a:sym typeface="Symbol"/>
              </a:rPr>
              <a:t> values</a:t>
            </a:r>
            <a:endParaRPr lang="en-AU" sz="1600" dirty="0" smtClean="0"/>
          </a:p>
          <a:p>
            <a:endParaRPr lang="en-AU" sz="1600" dirty="0" smtClean="0"/>
          </a:p>
          <a:p>
            <a:endParaRPr lang="en-AU" sz="1600" dirty="0"/>
          </a:p>
          <a:p>
            <a:endParaRPr lang="en-AU" sz="1600" dirty="0"/>
          </a:p>
        </p:txBody>
      </p:sp>
    </p:spTree>
    <p:extLst>
      <p:ext uri="{BB962C8B-B14F-4D97-AF65-F5344CB8AC3E}">
        <p14:creationId xmlns:p14="http://schemas.microsoft.com/office/powerpoint/2010/main" val="39894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Synoptic MSLP</a:t>
            </a:r>
            <a:endParaRPr lang="en-AU" dirty="0"/>
          </a:p>
        </p:txBody>
      </p:sp>
      <p:pic>
        <p:nvPicPr>
          <p:cNvPr id="1026"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985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summary</a:t>
            </a:r>
            <a:endParaRPr lang="en-AU" dirty="0"/>
          </a:p>
        </p:txBody>
      </p:sp>
      <p:sp>
        <p:nvSpPr>
          <p:cNvPr id="3" name="Content Placeholder 2"/>
          <p:cNvSpPr>
            <a:spLocks noGrp="1"/>
          </p:cNvSpPr>
          <p:nvPr>
            <p:ph idx="1"/>
          </p:nvPr>
        </p:nvSpPr>
        <p:spPr/>
        <p:txBody>
          <a:bodyPr/>
          <a:lstStyle/>
          <a:p>
            <a:r>
              <a:rPr lang="en-AU" dirty="0" smtClean="0"/>
              <a:t>Observed air temperature and dewpoint temperature mostly within ensemble range</a:t>
            </a:r>
          </a:p>
          <a:p>
            <a:r>
              <a:rPr lang="en-AU" dirty="0" smtClean="0"/>
              <a:t>Observed 10-m wind speed often within ensemble range, but at some sites forecast winds are much too weak</a:t>
            </a:r>
          </a:p>
          <a:p>
            <a:pPr lvl="1"/>
            <a:r>
              <a:rPr lang="en-AU" dirty="0" smtClean="0"/>
              <a:t>A familiar model failing</a:t>
            </a:r>
          </a:p>
          <a:p>
            <a:r>
              <a:rPr lang="en-AU" dirty="0" smtClean="0"/>
              <a:t>10-m wind direction tends to be well forecast under strong wind conditions, but quite poorly under weak wind conditions</a:t>
            </a:r>
            <a:endParaRPr lang="en-AU" dirty="0"/>
          </a:p>
        </p:txBody>
      </p:sp>
    </p:spTree>
    <p:extLst>
      <p:ext uri="{BB962C8B-B14F-4D97-AF65-F5344CB8AC3E}">
        <p14:creationId xmlns:p14="http://schemas.microsoft.com/office/powerpoint/2010/main" val="68261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spTree>
    <p:extLst>
      <p:ext uri="{BB962C8B-B14F-4D97-AF65-F5344CB8AC3E}">
        <p14:creationId xmlns:p14="http://schemas.microsoft.com/office/powerpoint/2010/main" val="2703250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7221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5596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3657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3333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9803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979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7618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328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Synoptic MSLP</a:t>
            </a:r>
            <a:endParaRPr lang="en-AU" dirty="0"/>
          </a:p>
        </p:txBody>
      </p:sp>
      <p:sp>
        <p:nvSpPr>
          <p:cNvPr id="3" name="Content Placeholder 2"/>
          <p:cNvSpPr>
            <a:spLocks noGrp="1"/>
          </p:cNvSpPr>
          <p:nvPr>
            <p:ph idx="1"/>
          </p:nvPr>
        </p:nvSpPr>
        <p:spPr/>
        <p:txBody>
          <a:bodyPr/>
          <a:lstStyle/>
          <a:p>
            <a:endParaRPr lang="en-AU"/>
          </a:p>
        </p:txBody>
      </p:sp>
      <p:pic>
        <p:nvPicPr>
          <p:cNvPr id="2050"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140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Model validation - soundings</a:t>
            </a:r>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6156176" y="1772816"/>
            <a:ext cx="2454518" cy="923330"/>
          </a:xfrm>
          <a:prstGeom prst="rect">
            <a:avLst/>
          </a:prstGeom>
          <a:noFill/>
        </p:spPr>
        <p:txBody>
          <a:bodyPr wrap="none" rtlCol="0">
            <a:spAutoFit/>
          </a:bodyPr>
          <a:lstStyle/>
          <a:p>
            <a:r>
              <a:rPr lang="en-AU" dirty="0" smtClean="0">
                <a:solidFill>
                  <a:srgbClr val="0033CC"/>
                </a:solidFill>
              </a:rPr>
              <a:t>Dewpoint temperature</a:t>
            </a:r>
          </a:p>
          <a:p>
            <a:r>
              <a:rPr lang="en-AU" dirty="0" smtClean="0">
                <a:solidFill>
                  <a:srgbClr val="FF0000"/>
                </a:solidFill>
              </a:rPr>
              <a:t>Air temperature</a:t>
            </a:r>
          </a:p>
          <a:p>
            <a:r>
              <a:rPr lang="en-AU" dirty="0" err="1" smtClean="0">
                <a:solidFill>
                  <a:srgbClr val="00B050"/>
                </a:solidFill>
              </a:rPr>
              <a:t>Windspeed</a:t>
            </a:r>
            <a:endParaRPr lang="en-AU" dirty="0">
              <a:solidFill>
                <a:srgbClr val="00B05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400000" cy="525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2604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Region affected</a:t>
            </a:r>
            <a:endParaRPr lang="en-AU" dirty="0"/>
          </a:p>
        </p:txBody>
      </p:sp>
      <p:sp>
        <p:nvSpPr>
          <p:cNvPr id="3" name="Content Placeholder 2"/>
          <p:cNvSpPr>
            <a:spLocks noGrp="1"/>
          </p:cNvSpPr>
          <p:nvPr>
            <p:ph idx="1"/>
          </p:nvPr>
        </p:nvSpPr>
        <p:spPr/>
        <p:txBody>
          <a:bodyPr/>
          <a:lstStyle/>
          <a:p>
            <a:endParaRPr lang="en-AU"/>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314" b="2197"/>
          <a:stretch/>
        </p:blipFill>
        <p:spPr bwMode="auto">
          <a:xfrm>
            <a:off x="467544" y="1052736"/>
            <a:ext cx="6768752" cy="5027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6"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29507011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48-hr Rainfall Verification</a:t>
            </a:r>
            <a:endParaRPr lang="en-AU" dirty="0"/>
          </a:p>
        </p:txBody>
      </p:sp>
      <p:pic>
        <p:nvPicPr>
          <p:cNvPr id="2050" name="Picture 2" descr="P:\EastCoastLow\figs\raintot_me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5674910" cy="413499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S:\Head Office\CAWCR\WEP\High_Impact_Weather\0_Fire_Weather\cases\case-EastCoastLow2015\rainfall_analyses\totals_21_22.gif"/>
          <p:cNvPicPr>
            <a:picLocks noChangeAspect="1" noChangeArrowheads="1"/>
          </p:cNvPicPr>
          <p:nvPr/>
        </p:nvPicPr>
        <p:blipFill rotWithShape="1">
          <a:blip r:embed="rId3">
            <a:extLst>
              <a:ext uri="{28A0092B-C50C-407E-A947-70E740481C1C}">
                <a14:useLocalDpi xmlns:a14="http://schemas.microsoft.com/office/drawing/2010/main" val="0"/>
              </a:ext>
            </a:extLst>
          </a:blip>
          <a:srcRect l="19011" r="22522"/>
          <a:stretch/>
        </p:blipFill>
        <p:spPr bwMode="auto">
          <a:xfrm>
            <a:off x="5796136" y="1284028"/>
            <a:ext cx="321132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7" name="Picture 42"/>
          <p:cNvPicPr>
            <a:picLocks noChangeAspect="1" noChangeArrowheads="1"/>
          </p:cNvPicPr>
          <p:nvPr/>
        </p:nvPicPr>
        <p:blipFill>
          <a:blip r:embed="rId5"/>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1748044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Rainfall probabilities</a:t>
            </a:r>
            <a:endParaRPr lang="en-AU" dirty="0"/>
          </a:p>
        </p:txBody>
      </p:sp>
      <p:sp>
        <p:nvSpPr>
          <p:cNvPr id="3" name="Content Placeholder 2"/>
          <p:cNvSpPr>
            <a:spLocks noGrp="1"/>
          </p:cNvSpPr>
          <p:nvPr>
            <p:ph idx="1"/>
          </p:nvPr>
        </p:nvSpPr>
        <p:spPr>
          <a:xfrm>
            <a:off x="469900" y="4869160"/>
            <a:ext cx="8278564" cy="1728191"/>
          </a:xfrm>
        </p:spPr>
        <p:txBody>
          <a:bodyPr/>
          <a:lstStyle/>
          <a:p>
            <a:pPr marL="0" indent="0">
              <a:buNone/>
            </a:pPr>
            <a:r>
              <a:rPr lang="en-AU" sz="1800" dirty="0" smtClean="0"/>
              <a:t>Probabilities of 48-hour total rainfall exceeding 100 mm and 400 mm</a:t>
            </a:r>
          </a:p>
          <a:p>
            <a:pPr marL="0" indent="0">
              <a:buNone/>
            </a:pPr>
            <a:r>
              <a:rPr lang="en-AU" sz="1800" dirty="0" smtClean="0"/>
              <a:t>Based on ensemble member count</a:t>
            </a:r>
            <a:br>
              <a:rPr lang="en-AU" sz="1800" dirty="0" smtClean="0"/>
            </a:br>
            <a:r>
              <a:rPr lang="en-AU" sz="1800" dirty="0" smtClean="0">
                <a:sym typeface="Symbol"/>
              </a:rPr>
              <a:t> </a:t>
            </a:r>
            <a:r>
              <a:rPr lang="en-AU" sz="1800" dirty="0" smtClean="0"/>
              <a:t>convolved over a radius of 5 </a:t>
            </a:r>
            <a:r>
              <a:rPr lang="en-AU" sz="1800" dirty="0" err="1" smtClean="0"/>
              <a:t>gridpoints</a:t>
            </a:r>
            <a:r>
              <a:rPr lang="en-AU" sz="1800" dirty="0" smtClean="0"/>
              <a:t> = 7 km.</a:t>
            </a:r>
            <a:endParaRPr lang="en-AU" sz="1800" dirty="0"/>
          </a:p>
        </p:txBody>
      </p:sp>
      <p:pic>
        <p:nvPicPr>
          <p:cNvPr id="4" name="Picture 2" descr="P:\EastCoastLow\figs\accumrain_cr05a.png"/>
          <p:cNvPicPr>
            <a:picLocks noChangeAspect="1" noChangeArrowheads="1"/>
          </p:cNvPicPr>
          <p:nvPr/>
        </p:nvPicPr>
        <p:blipFill rotWithShape="1">
          <a:blip r:embed="rId2">
            <a:extLst>
              <a:ext uri="{28A0092B-C50C-407E-A947-70E740481C1C}">
                <a14:useLocalDpi xmlns:a14="http://schemas.microsoft.com/office/drawing/2010/main" val="0"/>
              </a:ext>
            </a:extLst>
          </a:blip>
          <a:srcRect l="6209" r="5287"/>
          <a:stretch/>
        </p:blipFill>
        <p:spPr bwMode="auto">
          <a:xfrm>
            <a:off x="107505" y="1268760"/>
            <a:ext cx="8928212" cy="33626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6"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598376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Rainfall distribution Dungog catchment</a:t>
            </a:r>
            <a:endParaRPr lang="en-AU" dirty="0"/>
          </a:p>
        </p:txBody>
      </p:sp>
      <p:sp>
        <p:nvSpPr>
          <p:cNvPr id="3" name="Content Placeholder 2"/>
          <p:cNvSpPr>
            <a:spLocks noGrp="1"/>
          </p:cNvSpPr>
          <p:nvPr>
            <p:ph idx="1"/>
          </p:nvPr>
        </p:nvSpPr>
        <p:spPr>
          <a:xfrm>
            <a:off x="1043607" y="5203285"/>
            <a:ext cx="7649051" cy="1286689"/>
          </a:xfrm>
        </p:spPr>
        <p:txBody>
          <a:bodyPr/>
          <a:lstStyle/>
          <a:p>
            <a:r>
              <a:rPr lang="en-AU" sz="1800" dirty="0" smtClean="0"/>
              <a:t>Left: hourly rainfall distribution</a:t>
            </a:r>
          </a:p>
          <a:p>
            <a:r>
              <a:rPr lang="en-AU" sz="1800" dirty="0" smtClean="0"/>
              <a:t>Right: rainfall accumulation by ensemble member</a:t>
            </a:r>
          </a:p>
          <a:p>
            <a:r>
              <a:rPr lang="en-AU" sz="1800" dirty="0" smtClean="0"/>
              <a:t>Averaged over 50-km circle centred on Dungog </a:t>
            </a:r>
            <a:r>
              <a:rPr lang="en-AU" sz="1800" dirty="0"/>
              <a:t>catchment</a:t>
            </a:r>
          </a:p>
        </p:txBody>
      </p:sp>
      <p:pic>
        <p:nvPicPr>
          <p:cNvPr id="1030" name="Picture 6" descr="P:\EastCoastLow\figs\rainr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46" y="948083"/>
            <a:ext cx="7892078" cy="42091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6"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2039924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Wettest member vs driest member</a:t>
            </a:r>
            <a:endParaRPr lang="en-AU" dirty="0"/>
          </a:p>
        </p:txBody>
      </p:sp>
      <p:sp>
        <p:nvSpPr>
          <p:cNvPr id="3" name="Content Placeholder 2"/>
          <p:cNvSpPr>
            <a:spLocks noGrp="1"/>
          </p:cNvSpPr>
          <p:nvPr>
            <p:ph idx="1"/>
          </p:nvPr>
        </p:nvSpPr>
        <p:spPr>
          <a:xfrm>
            <a:off x="467544" y="4653136"/>
            <a:ext cx="8204200" cy="1800200"/>
          </a:xfrm>
        </p:spPr>
        <p:txBody>
          <a:bodyPr/>
          <a:lstStyle/>
          <a:p>
            <a:pPr marL="0" indent="0">
              <a:buNone/>
            </a:pPr>
            <a:r>
              <a:rPr lang="en-US" sz="1800" dirty="0" smtClean="0"/>
              <a:t>"… a </a:t>
            </a:r>
            <a:r>
              <a:rPr lang="en-US" sz="1800" dirty="0"/>
              <a:t>number of challenging forecast issues emerged. These included estimating the location along the coast, and the intensity, of the region of maximum winds and rainfall and how these related to the position of the developing </a:t>
            </a:r>
            <a:r>
              <a:rPr lang="en-US" sz="1800" dirty="0" smtClean="0"/>
              <a:t>low …"</a:t>
            </a:r>
          </a:p>
          <a:p>
            <a:pPr marL="0" indent="0" algn="r">
              <a:buNone/>
            </a:pPr>
            <a:r>
              <a:rPr lang="en-US" sz="1800" dirty="0" smtClean="0"/>
              <a:t>  Mills et al. (2010) </a:t>
            </a:r>
          </a:p>
          <a:p>
            <a:pPr marL="0" indent="0" algn="r">
              <a:buNone/>
            </a:pPr>
            <a:r>
              <a:rPr lang="en-US" sz="1600" dirty="0" smtClean="0"/>
              <a:t>CAWCR Tech Report on Pasha Bulker storm</a:t>
            </a:r>
            <a:endParaRPr lang="en-AU" sz="1600" dirty="0"/>
          </a:p>
        </p:txBody>
      </p:sp>
      <p:pic>
        <p:nvPicPr>
          <p:cNvPr id="4098" name="Picture 2" descr="P:\EastCoastLow\figs\raintot_22.png"/>
          <p:cNvPicPr>
            <a:picLocks noChangeAspect="1" noChangeArrowheads="1"/>
          </p:cNvPicPr>
          <p:nvPr/>
        </p:nvPicPr>
        <p:blipFill rotWithShape="1">
          <a:blip r:embed="rId2">
            <a:extLst>
              <a:ext uri="{28A0092B-C50C-407E-A947-70E740481C1C}">
                <a14:useLocalDpi xmlns:a14="http://schemas.microsoft.com/office/drawing/2010/main" val="0"/>
              </a:ext>
            </a:extLst>
          </a:blip>
          <a:srcRect l="5916"/>
          <a:stretch/>
        </p:blipFill>
        <p:spPr bwMode="auto">
          <a:xfrm>
            <a:off x="0" y="980728"/>
            <a:ext cx="5161867" cy="365760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EastCoastLow\figs\raintot_11.png"/>
          <p:cNvPicPr>
            <a:picLocks noChangeAspect="1" noChangeArrowheads="1"/>
          </p:cNvPicPr>
          <p:nvPr/>
        </p:nvPicPr>
        <p:blipFill rotWithShape="1">
          <a:blip r:embed="rId3">
            <a:extLst>
              <a:ext uri="{28A0092B-C50C-407E-A947-70E740481C1C}">
                <a14:useLocalDpi xmlns:a14="http://schemas.microsoft.com/office/drawing/2010/main" val="0"/>
              </a:ext>
            </a:extLst>
          </a:blip>
          <a:srcRect r="11262"/>
          <a:stretch/>
        </p:blipFill>
        <p:spPr bwMode="auto">
          <a:xfrm>
            <a:off x="4275475" y="980728"/>
            <a:ext cx="4868525" cy="36576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7" name="Picture 42"/>
          <p:cNvPicPr>
            <a:picLocks noChangeAspect="1" noChangeArrowheads="1"/>
          </p:cNvPicPr>
          <p:nvPr/>
        </p:nvPicPr>
        <p:blipFill>
          <a:blip r:embed="rId5"/>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4218904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Rainfall differences: SST or ???</a:t>
            </a:r>
            <a:endParaRPr lang="en-AU" dirty="0"/>
          </a:p>
        </p:txBody>
      </p:sp>
      <p:pic>
        <p:nvPicPr>
          <p:cNvPr id="1026" name="Picture 2" descr="P:\EastCoastLow\figs\raindiff.png"/>
          <p:cNvPicPr>
            <a:picLocks noChangeAspect="1" noChangeArrowheads="1"/>
          </p:cNvPicPr>
          <p:nvPr/>
        </p:nvPicPr>
        <p:blipFill rotWithShape="1">
          <a:blip r:embed="rId2">
            <a:extLst>
              <a:ext uri="{28A0092B-C50C-407E-A947-70E740481C1C}">
                <a14:useLocalDpi xmlns:a14="http://schemas.microsoft.com/office/drawing/2010/main" val="0"/>
              </a:ext>
            </a:extLst>
          </a:blip>
          <a:srcRect t="7994" b="-366"/>
          <a:stretch/>
        </p:blipFill>
        <p:spPr bwMode="auto">
          <a:xfrm>
            <a:off x="1164779" y="980727"/>
            <a:ext cx="6840538" cy="46015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67544" y="5445224"/>
            <a:ext cx="8204200" cy="1008112"/>
          </a:xfrm>
        </p:spPr>
        <p:txBody>
          <a:bodyPr/>
          <a:lstStyle/>
          <a:p>
            <a:pPr marL="0" indent="0" algn="ctr">
              <a:buNone/>
            </a:pPr>
            <a:r>
              <a:rPr lang="en-AU" sz="1800" dirty="0" smtClean="0"/>
              <a:t>Difference in 48-hour rainfall between two randomly-chosen members</a:t>
            </a:r>
            <a:endParaRPr lang="en-AU" sz="1800"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7"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516332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Wind and p at </a:t>
            </a:r>
            <a:r>
              <a:rPr lang="en-AU" i="1" dirty="0" smtClean="0"/>
              <a:t>z</a:t>
            </a:r>
            <a:r>
              <a:rPr lang="en-AU" dirty="0" smtClean="0"/>
              <a:t> = 1 km, 04UTC April 21</a:t>
            </a:r>
            <a:endParaRPr lang="en-AU" dirty="0"/>
          </a:p>
        </p:txBody>
      </p:sp>
      <p:sp>
        <p:nvSpPr>
          <p:cNvPr id="3" name="Content Placeholder 2"/>
          <p:cNvSpPr>
            <a:spLocks noGrp="1"/>
          </p:cNvSpPr>
          <p:nvPr>
            <p:ph idx="1"/>
          </p:nvPr>
        </p:nvSpPr>
        <p:spPr/>
        <p:txBody>
          <a:bodyPr/>
          <a:lstStyle/>
          <a:p>
            <a:endParaRPr lang="en-AU"/>
          </a:p>
        </p:txBody>
      </p:sp>
      <p:pic>
        <p:nvPicPr>
          <p:cNvPr id="5122" name="Picture 2" descr="P:\EastCoastLow\figs_ens22_stage4\p_spd_zx02_tx03_ens22_st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0000"/>
            <a:ext cx="9134730" cy="53285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980728"/>
            <a:ext cx="2411879" cy="369332"/>
          </a:xfrm>
          <a:prstGeom prst="rect">
            <a:avLst/>
          </a:prstGeom>
          <a:noFill/>
        </p:spPr>
        <p:txBody>
          <a:bodyPr wrap="none" rtlCol="0">
            <a:spAutoFit/>
          </a:bodyPr>
          <a:lstStyle/>
          <a:p>
            <a:r>
              <a:rPr lang="en-AU" dirty="0" smtClean="0"/>
              <a:t>Wettest member (22)</a:t>
            </a:r>
            <a:endParaRPr lang="en-AU"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7"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1112082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Wind and p at </a:t>
            </a:r>
            <a:r>
              <a:rPr lang="en-AU" i="1" dirty="0" smtClean="0"/>
              <a:t>z</a:t>
            </a:r>
            <a:r>
              <a:rPr lang="en-AU" dirty="0" smtClean="0"/>
              <a:t> = 1 km</a:t>
            </a:r>
            <a:r>
              <a:rPr lang="en-AU" dirty="0"/>
              <a:t>, </a:t>
            </a:r>
            <a:r>
              <a:rPr lang="en-AU" dirty="0" smtClean="0"/>
              <a:t>13UTC </a:t>
            </a:r>
            <a:r>
              <a:rPr lang="en-AU" dirty="0"/>
              <a:t>April 21</a:t>
            </a:r>
          </a:p>
        </p:txBody>
      </p:sp>
      <p:sp>
        <p:nvSpPr>
          <p:cNvPr id="3" name="Content Placeholder 2"/>
          <p:cNvSpPr>
            <a:spLocks noGrp="1"/>
          </p:cNvSpPr>
          <p:nvPr>
            <p:ph idx="1"/>
          </p:nvPr>
        </p:nvSpPr>
        <p:spPr/>
        <p:txBody>
          <a:bodyPr/>
          <a:lstStyle/>
          <a:p>
            <a:endParaRPr lang="en-AU"/>
          </a:p>
        </p:txBody>
      </p:sp>
      <p:pic>
        <p:nvPicPr>
          <p:cNvPr id="6146" name="Picture 2" descr="P:\EastCoastLow\figs_ens22_stage4\p_spd_zx02_tx12_ens22_st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0000"/>
            <a:ext cx="9134729" cy="5328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5536" y="980728"/>
            <a:ext cx="2411879" cy="369332"/>
          </a:xfrm>
          <a:prstGeom prst="rect">
            <a:avLst/>
          </a:prstGeom>
          <a:noFill/>
        </p:spPr>
        <p:txBody>
          <a:bodyPr wrap="none" rtlCol="0">
            <a:spAutoFit/>
          </a:bodyPr>
          <a:lstStyle/>
          <a:p>
            <a:r>
              <a:rPr lang="en-AU" dirty="0" smtClean="0"/>
              <a:t>Wettest member (22)</a:t>
            </a:r>
            <a:endParaRPr lang="en-AU"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7"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17044496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Wind and p at </a:t>
            </a:r>
            <a:r>
              <a:rPr lang="en-AU" i="1" dirty="0" smtClean="0"/>
              <a:t>z</a:t>
            </a:r>
            <a:r>
              <a:rPr lang="en-AU" dirty="0" smtClean="0"/>
              <a:t> = 1 km</a:t>
            </a:r>
            <a:r>
              <a:rPr lang="en-AU" dirty="0"/>
              <a:t>, </a:t>
            </a:r>
            <a:r>
              <a:rPr lang="en-AU" dirty="0" smtClean="0"/>
              <a:t>18UTC </a:t>
            </a:r>
            <a:r>
              <a:rPr lang="en-AU" dirty="0"/>
              <a:t>April 21</a:t>
            </a:r>
          </a:p>
        </p:txBody>
      </p:sp>
      <p:sp>
        <p:nvSpPr>
          <p:cNvPr id="3" name="Content Placeholder 2"/>
          <p:cNvSpPr>
            <a:spLocks noGrp="1"/>
          </p:cNvSpPr>
          <p:nvPr>
            <p:ph idx="1"/>
          </p:nvPr>
        </p:nvSpPr>
        <p:spPr/>
        <p:txBody>
          <a:bodyPr/>
          <a:lstStyle/>
          <a:p>
            <a:endParaRPr lang="en-AU"/>
          </a:p>
        </p:txBody>
      </p:sp>
      <p:pic>
        <p:nvPicPr>
          <p:cNvPr id="16388" name="Picture 4" descr="P:\EastCoastLow\figs_ens22_stage4\p_spd_zx02_tx17_ens22_st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0000"/>
            <a:ext cx="9144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980728"/>
            <a:ext cx="2411879" cy="369332"/>
          </a:xfrm>
          <a:prstGeom prst="rect">
            <a:avLst/>
          </a:prstGeom>
          <a:noFill/>
        </p:spPr>
        <p:txBody>
          <a:bodyPr wrap="none" rtlCol="0">
            <a:spAutoFit/>
          </a:bodyPr>
          <a:lstStyle/>
          <a:p>
            <a:r>
              <a:rPr lang="en-AU" dirty="0" smtClean="0"/>
              <a:t>Wettest member (22)</a:t>
            </a:r>
            <a:endParaRPr lang="en-AU" dirty="0"/>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8"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3540980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Synoptic MSLP</a:t>
            </a:r>
            <a:endParaRPr lang="en-AU" dirty="0"/>
          </a:p>
        </p:txBody>
      </p:sp>
      <p:sp>
        <p:nvSpPr>
          <p:cNvPr id="3" name="Content Placeholder 2"/>
          <p:cNvSpPr>
            <a:spLocks noGrp="1"/>
          </p:cNvSpPr>
          <p:nvPr>
            <p:ph idx="1"/>
          </p:nvPr>
        </p:nvSpPr>
        <p:spPr/>
        <p:txBody>
          <a:bodyPr/>
          <a:lstStyle/>
          <a:p>
            <a:endParaRPr lang="en-AU"/>
          </a:p>
        </p:txBody>
      </p:sp>
      <p:pic>
        <p:nvPicPr>
          <p:cNvPr id="3074"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878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Wind and p at </a:t>
            </a:r>
            <a:r>
              <a:rPr lang="en-AU" i="1" dirty="0" smtClean="0"/>
              <a:t>z</a:t>
            </a:r>
            <a:r>
              <a:rPr lang="en-AU" dirty="0" smtClean="0"/>
              <a:t> = 1 km</a:t>
            </a:r>
            <a:r>
              <a:rPr lang="en-AU" dirty="0"/>
              <a:t>, </a:t>
            </a:r>
            <a:r>
              <a:rPr lang="en-AU" dirty="0" smtClean="0"/>
              <a:t>23UTC </a:t>
            </a:r>
            <a:r>
              <a:rPr lang="en-AU" dirty="0"/>
              <a:t>April 21</a:t>
            </a:r>
          </a:p>
        </p:txBody>
      </p:sp>
      <p:sp>
        <p:nvSpPr>
          <p:cNvPr id="3" name="Content Placeholder 2"/>
          <p:cNvSpPr>
            <a:spLocks noGrp="1"/>
          </p:cNvSpPr>
          <p:nvPr>
            <p:ph idx="1"/>
          </p:nvPr>
        </p:nvSpPr>
        <p:spPr/>
        <p:txBody>
          <a:bodyPr/>
          <a:lstStyle/>
          <a:p>
            <a:endParaRPr lang="en-AU"/>
          </a:p>
        </p:txBody>
      </p:sp>
      <p:pic>
        <p:nvPicPr>
          <p:cNvPr id="7170" name="Picture 2" descr="P:\EastCoastLow\figs_ens22_stage4\p_spd_zx02_tx22_ens22_st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0000"/>
            <a:ext cx="9134730" cy="5328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5536" y="980728"/>
            <a:ext cx="2411879" cy="369332"/>
          </a:xfrm>
          <a:prstGeom prst="rect">
            <a:avLst/>
          </a:prstGeom>
          <a:noFill/>
        </p:spPr>
        <p:txBody>
          <a:bodyPr wrap="none" rtlCol="0">
            <a:spAutoFit/>
          </a:bodyPr>
          <a:lstStyle/>
          <a:p>
            <a:r>
              <a:rPr lang="en-AU" dirty="0" smtClean="0"/>
              <a:t>Wettest member (22)</a:t>
            </a:r>
            <a:endParaRPr lang="en-AU"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7"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17044496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Wind and p at </a:t>
            </a:r>
            <a:r>
              <a:rPr lang="en-AU" i="1" dirty="0" smtClean="0"/>
              <a:t>z</a:t>
            </a:r>
            <a:r>
              <a:rPr lang="en-AU" dirty="0" smtClean="0"/>
              <a:t> = 1 km</a:t>
            </a:r>
            <a:r>
              <a:rPr lang="en-AU" dirty="0"/>
              <a:t>, </a:t>
            </a:r>
            <a:r>
              <a:rPr lang="en-AU" dirty="0" smtClean="0"/>
              <a:t>06UTC </a:t>
            </a:r>
            <a:r>
              <a:rPr lang="en-AU" dirty="0"/>
              <a:t>April </a:t>
            </a:r>
            <a:r>
              <a:rPr lang="en-AU" dirty="0" smtClean="0"/>
              <a:t>22</a:t>
            </a:r>
            <a:endParaRPr lang="en-AU" dirty="0"/>
          </a:p>
        </p:txBody>
      </p:sp>
      <p:sp>
        <p:nvSpPr>
          <p:cNvPr id="3" name="Content Placeholder 2"/>
          <p:cNvSpPr>
            <a:spLocks noGrp="1"/>
          </p:cNvSpPr>
          <p:nvPr>
            <p:ph idx="1"/>
          </p:nvPr>
        </p:nvSpPr>
        <p:spPr/>
        <p:txBody>
          <a:bodyPr/>
          <a:lstStyle/>
          <a:p>
            <a:endParaRPr lang="en-AU"/>
          </a:p>
        </p:txBody>
      </p:sp>
      <p:pic>
        <p:nvPicPr>
          <p:cNvPr id="8195" name="Picture 3" descr="P:\EastCoastLow\figs_ens22_stage4\p_spd_zx02_tx29_ens22_st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0000"/>
            <a:ext cx="9136915" cy="53298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5536" y="980728"/>
            <a:ext cx="2411879" cy="369332"/>
          </a:xfrm>
          <a:prstGeom prst="rect">
            <a:avLst/>
          </a:prstGeom>
          <a:noFill/>
        </p:spPr>
        <p:txBody>
          <a:bodyPr wrap="none" rtlCol="0">
            <a:spAutoFit/>
          </a:bodyPr>
          <a:lstStyle/>
          <a:p>
            <a:r>
              <a:rPr lang="en-AU" dirty="0" smtClean="0"/>
              <a:t>Wettest member (22)</a:t>
            </a:r>
            <a:endParaRPr lang="en-AU"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7"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17044496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Wind and p at </a:t>
            </a:r>
            <a:r>
              <a:rPr lang="en-AU" i="1" dirty="0" smtClean="0"/>
              <a:t>z</a:t>
            </a:r>
            <a:r>
              <a:rPr lang="en-AU" dirty="0" smtClean="0"/>
              <a:t> = 1 km</a:t>
            </a:r>
            <a:r>
              <a:rPr lang="en-AU" dirty="0"/>
              <a:t>, </a:t>
            </a:r>
            <a:r>
              <a:rPr lang="en-AU" dirty="0" smtClean="0"/>
              <a:t>12UTC </a:t>
            </a:r>
            <a:r>
              <a:rPr lang="en-AU" dirty="0"/>
              <a:t>April </a:t>
            </a:r>
            <a:r>
              <a:rPr lang="en-AU" dirty="0" smtClean="0"/>
              <a:t>22</a:t>
            </a:r>
            <a:endParaRPr lang="en-AU" dirty="0"/>
          </a:p>
        </p:txBody>
      </p:sp>
      <p:sp>
        <p:nvSpPr>
          <p:cNvPr id="3" name="Content Placeholder 2"/>
          <p:cNvSpPr>
            <a:spLocks noGrp="1"/>
          </p:cNvSpPr>
          <p:nvPr>
            <p:ph idx="1"/>
          </p:nvPr>
        </p:nvSpPr>
        <p:spPr/>
        <p:txBody>
          <a:bodyPr/>
          <a:lstStyle/>
          <a:p>
            <a:endParaRPr lang="en-AU"/>
          </a:p>
        </p:txBody>
      </p:sp>
      <p:pic>
        <p:nvPicPr>
          <p:cNvPr id="9219" name="Picture 3" descr="P:\EastCoastLow\figs_ens22_stage4\p_spd_zx02_tx35_ens22_st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0000"/>
            <a:ext cx="9134729" cy="5328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5536" y="980728"/>
            <a:ext cx="2411879" cy="369332"/>
          </a:xfrm>
          <a:prstGeom prst="rect">
            <a:avLst/>
          </a:prstGeom>
          <a:noFill/>
        </p:spPr>
        <p:txBody>
          <a:bodyPr wrap="none" rtlCol="0">
            <a:spAutoFit/>
          </a:bodyPr>
          <a:lstStyle/>
          <a:p>
            <a:r>
              <a:rPr lang="en-AU" dirty="0" smtClean="0"/>
              <a:t>Wettest member (22)</a:t>
            </a:r>
            <a:endParaRPr lang="en-AU"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7" name="Picture 42"/>
          <p:cNvPicPr>
            <a:picLocks noChangeAspect="1" noChangeArrowheads="1"/>
          </p:cNvPicPr>
          <p:nvPr/>
        </p:nvPicPr>
        <p:blipFill>
          <a:blip r:embed="rId4"/>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15003088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9 wettest members loop</a:t>
            </a:r>
            <a:endParaRPr lang="en-AU" dirty="0"/>
          </a:p>
        </p:txBody>
      </p:sp>
      <p:sp>
        <p:nvSpPr>
          <p:cNvPr id="3" name="Content Placeholder 2"/>
          <p:cNvSpPr>
            <a:spLocks noGrp="1"/>
          </p:cNvSpPr>
          <p:nvPr>
            <p:ph idx="1"/>
          </p:nvPr>
        </p:nvSpPr>
        <p:spPr/>
        <p:txBody>
          <a:bodyPr/>
          <a:lstStyle/>
          <a:p>
            <a:endParaRPr lang="en-AU"/>
          </a:p>
        </p:txBody>
      </p:sp>
      <p:pic>
        <p:nvPicPr>
          <p:cNvPr id="3074" name="Picture 2" descr="S:\Head Office\CAWCR\WEP\High_Impact_Weather\0_Fire_Weather\cases\case-EastCoastLow2015\ensembling v8.5\50km.wet.ec.2015042000.stage4.0.0-2.0.inst.rai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80727"/>
            <a:ext cx="8424936" cy="5874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3197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Formation of </a:t>
            </a:r>
            <a:r>
              <a:rPr lang="en-AU" dirty="0" err="1" smtClean="0"/>
              <a:t>meso</a:t>
            </a:r>
            <a:r>
              <a:rPr lang="en-AU" dirty="0" smtClean="0"/>
              <a:t>-low (20 UTC April 21)</a:t>
            </a:r>
            <a:endParaRPr lang="en-AU" dirty="0"/>
          </a:p>
        </p:txBody>
      </p:sp>
      <p:sp>
        <p:nvSpPr>
          <p:cNvPr id="3" name="Content Placeholder 2"/>
          <p:cNvSpPr>
            <a:spLocks noGrp="1"/>
          </p:cNvSpPr>
          <p:nvPr>
            <p:ph idx="1"/>
          </p:nvPr>
        </p:nvSpPr>
        <p:spPr/>
        <p:txBody>
          <a:bodyPr/>
          <a:lstStyle/>
          <a:p>
            <a:endParaRPr lang="en-AU"/>
          </a:p>
        </p:txBody>
      </p:sp>
      <p:pic>
        <p:nvPicPr>
          <p:cNvPr id="4" name="Picture 3" descr="P:\Conference\CAWCR_2015\anim-8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80728"/>
            <a:ext cx="8640960" cy="5688632"/>
          </a:xfrm>
          <a:prstGeom prst="rect">
            <a:avLst/>
          </a:prstGeom>
          <a:noFill/>
          <a:ln>
            <a:noFill/>
          </a:ln>
        </p:spPr>
      </p:pic>
      <p:sp>
        <p:nvSpPr>
          <p:cNvPr id="5" name="Oval 4"/>
          <p:cNvSpPr/>
          <p:nvPr/>
        </p:nvSpPr>
        <p:spPr bwMode="auto">
          <a:xfrm>
            <a:off x="3347864" y="5389341"/>
            <a:ext cx="2304256" cy="1484784"/>
          </a:xfrm>
          <a:prstGeom prst="ellipse">
            <a:avLst/>
          </a:prstGeom>
          <a:noFill/>
          <a:ln w="38100">
            <a:solidFill>
              <a:srgbClr val="0033CC"/>
            </a:solidFill>
          </a:ln>
          <a:effectLs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6" name="Oval 5"/>
          <p:cNvSpPr/>
          <p:nvPr/>
        </p:nvSpPr>
        <p:spPr bwMode="auto">
          <a:xfrm>
            <a:off x="1547664" y="3140968"/>
            <a:ext cx="2304256" cy="1484784"/>
          </a:xfrm>
          <a:prstGeom prst="ellipse">
            <a:avLst/>
          </a:prstGeom>
          <a:noFill/>
          <a:ln w="38100">
            <a:solidFill>
              <a:srgbClr val="FF0000"/>
            </a:solidFill>
          </a:ln>
          <a:effectLs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624852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EastCoastLow\figs_ens22_stage4\p_spd_zx08_tx05_ens22_stage4.png"/>
          <p:cNvPicPr>
            <a:picLocks noChangeAspect="1" noChangeArrowheads="1"/>
          </p:cNvPicPr>
          <p:nvPr/>
        </p:nvPicPr>
        <p:blipFill rotWithShape="1">
          <a:blip r:embed="rId2">
            <a:extLst>
              <a:ext uri="{28A0092B-C50C-407E-A947-70E740481C1C}">
                <a14:useLocalDpi xmlns:a14="http://schemas.microsoft.com/office/drawing/2010/main" val="0"/>
              </a:ext>
            </a:extLst>
          </a:blip>
          <a:srcRect l="10757"/>
          <a:stretch/>
        </p:blipFill>
        <p:spPr bwMode="auto">
          <a:xfrm>
            <a:off x="0" y="980727"/>
            <a:ext cx="5679653" cy="3712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smtClean="0"/>
              <a:t>10 km + </a:t>
            </a:r>
            <a:r>
              <a:rPr lang="en-AU" dirty="0" err="1" smtClean="0"/>
              <a:t>wv</a:t>
            </a:r>
            <a:r>
              <a:rPr lang="en-AU" dirty="0" smtClean="0"/>
              <a:t> imagery 06 UTC April 21</a:t>
            </a:r>
            <a:endParaRPr lang="en-AU" dirty="0"/>
          </a:p>
        </p:txBody>
      </p:sp>
      <p:pic>
        <p:nvPicPr>
          <p:cNvPr id="10243" name="Picture 3" descr="S:\Head Office\CAWCR\WEP\High_Impact_Weather\0_Fire_Weather\cases\case-EastCoastLow2015\mtsat\aus_wv_2015042006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980727"/>
            <a:ext cx="4139952" cy="4690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908720"/>
            <a:ext cx="2112566" cy="338554"/>
          </a:xfrm>
          <a:prstGeom prst="rect">
            <a:avLst/>
          </a:prstGeom>
          <a:noFill/>
        </p:spPr>
        <p:txBody>
          <a:bodyPr wrap="none" rtlCol="0">
            <a:spAutoFit/>
          </a:bodyPr>
          <a:lstStyle/>
          <a:p>
            <a:r>
              <a:rPr lang="en-AU" sz="1600" dirty="0" smtClean="0"/>
              <a:t>Wettest member (22)</a:t>
            </a:r>
            <a:endParaRPr lang="en-AU" sz="1600" dirty="0"/>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9" name="Picture 42"/>
          <p:cNvPicPr>
            <a:picLocks noChangeAspect="1" noChangeArrowheads="1"/>
          </p:cNvPicPr>
          <p:nvPr/>
        </p:nvPicPr>
        <p:blipFill>
          <a:blip r:embed="rId5"/>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77281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P:\EastCoastLow\figs_ens22_stage4\p_spd_zx08_tx11_ens22_stage4.png"/>
          <p:cNvPicPr>
            <a:picLocks noChangeAspect="1" noChangeArrowheads="1"/>
          </p:cNvPicPr>
          <p:nvPr/>
        </p:nvPicPr>
        <p:blipFill rotWithShape="1">
          <a:blip r:embed="rId2">
            <a:extLst>
              <a:ext uri="{28A0092B-C50C-407E-A947-70E740481C1C}">
                <a14:useLocalDpi xmlns:a14="http://schemas.microsoft.com/office/drawing/2010/main" val="0"/>
              </a:ext>
            </a:extLst>
          </a:blip>
          <a:srcRect l="10757"/>
          <a:stretch/>
        </p:blipFill>
        <p:spPr bwMode="auto">
          <a:xfrm>
            <a:off x="0" y="980728"/>
            <a:ext cx="5679653" cy="3712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10 km + </a:t>
            </a:r>
            <a:r>
              <a:rPr lang="en-AU" dirty="0" err="1"/>
              <a:t>wv</a:t>
            </a:r>
            <a:r>
              <a:rPr lang="en-AU" dirty="0"/>
              <a:t> imagery </a:t>
            </a:r>
            <a:r>
              <a:rPr lang="en-AU" dirty="0" smtClean="0"/>
              <a:t>12 UTC </a:t>
            </a:r>
            <a:r>
              <a:rPr lang="en-AU" dirty="0"/>
              <a:t>April 21</a:t>
            </a:r>
          </a:p>
        </p:txBody>
      </p:sp>
      <p:pic>
        <p:nvPicPr>
          <p:cNvPr id="11266" name="Picture 2" descr="S:\Head Office\CAWCR\WEP\High_Impact_Weather\0_Fire_Weather\cases\case-EastCoastLow2015\mtsat\aus_wv_2015042012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860" y="980728"/>
            <a:ext cx="4128516" cy="46771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908720"/>
            <a:ext cx="2112566" cy="338554"/>
          </a:xfrm>
          <a:prstGeom prst="rect">
            <a:avLst/>
          </a:prstGeom>
          <a:noFill/>
        </p:spPr>
        <p:txBody>
          <a:bodyPr wrap="none" rtlCol="0">
            <a:spAutoFit/>
          </a:bodyPr>
          <a:lstStyle/>
          <a:p>
            <a:r>
              <a:rPr lang="en-AU" sz="1600" dirty="0" smtClean="0"/>
              <a:t>Wettest member (22)</a:t>
            </a:r>
            <a:endParaRPr lang="en-AU" sz="1600" dirty="0"/>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9" name="Picture 42"/>
          <p:cNvPicPr>
            <a:picLocks noChangeAspect="1" noChangeArrowheads="1"/>
          </p:cNvPicPr>
          <p:nvPr/>
        </p:nvPicPr>
        <p:blipFill>
          <a:blip r:embed="rId5"/>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3612320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10 km + </a:t>
            </a:r>
            <a:r>
              <a:rPr lang="en-AU" dirty="0" err="1"/>
              <a:t>wv</a:t>
            </a:r>
            <a:r>
              <a:rPr lang="en-AU" dirty="0"/>
              <a:t> imagery </a:t>
            </a:r>
            <a:r>
              <a:rPr lang="en-AU" dirty="0" smtClean="0"/>
              <a:t>18 UTC </a:t>
            </a:r>
            <a:r>
              <a:rPr lang="en-AU" dirty="0"/>
              <a:t>April 21</a:t>
            </a:r>
          </a:p>
        </p:txBody>
      </p:sp>
      <p:pic>
        <p:nvPicPr>
          <p:cNvPr id="4" name="Picture 4" descr="P:\EastCoastLow\figs_ens22_stage4\p_spd_zx08_tx17_ens22_stage4.png"/>
          <p:cNvPicPr>
            <a:picLocks noChangeAspect="1" noChangeArrowheads="1"/>
          </p:cNvPicPr>
          <p:nvPr/>
        </p:nvPicPr>
        <p:blipFill rotWithShape="1">
          <a:blip r:embed="rId2">
            <a:extLst>
              <a:ext uri="{28A0092B-C50C-407E-A947-70E740481C1C}">
                <a14:useLocalDpi xmlns:a14="http://schemas.microsoft.com/office/drawing/2010/main" val="0"/>
              </a:ext>
            </a:extLst>
          </a:blip>
          <a:srcRect l="10757"/>
          <a:stretch/>
        </p:blipFill>
        <p:spPr bwMode="auto">
          <a:xfrm>
            <a:off x="0" y="980728"/>
            <a:ext cx="5679653" cy="3712472"/>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S:\Head Office\CAWCR\WEP\High_Impact_Weather\0_Fire_Weather\cases\case-EastCoastLow2015\mtsat\aus_wv_2015042016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069" y="980728"/>
            <a:ext cx="4128516" cy="4677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1520" y="908720"/>
            <a:ext cx="2112566" cy="338554"/>
          </a:xfrm>
          <a:prstGeom prst="rect">
            <a:avLst/>
          </a:prstGeom>
          <a:noFill/>
        </p:spPr>
        <p:txBody>
          <a:bodyPr wrap="none" rtlCol="0">
            <a:spAutoFit/>
          </a:bodyPr>
          <a:lstStyle/>
          <a:p>
            <a:r>
              <a:rPr lang="en-AU" sz="1600" dirty="0" smtClean="0"/>
              <a:t>Wettest member (22)</a:t>
            </a:r>
            <a:endParaRPr lang="en-AU" sz="1600"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8" name="Picture 42"/>
          <p:cNvPicPr>
            <a:picLocks noChangeAspect="1" noChangeArrowheads="1"/>
          </p:cNvPicPr>
          <p:nvPr/>
        </p:nvPicPr>
        <p:blipFill>
          <a:blip r:embed="rId5"/>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13218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P:\EastCoastLow\figs_ens22_stage4\p_spd_zx08_tx23_ens22_stage4.png"/>
          <p:cNvPicPr>
            <a:picLocks noChangeAspect="1" noChangeArrowheads="1"/>
          </p:cNvPicPr>
          <p:nvPr/>
        </p:nvPicPr>
        <p:blipFill rotWithShape="1">
          <a:blip r:embed="rId2">
            <a:extLst>
              <a:ext uri="{28A0092B-C50C-407E-A947-70E740481C1C}">
                <a14:useLocalDpi xmlns:a14="http://schemas.microsoft.com/office/drawing/2010/main" val="0"/>
              </a:ext>
            </a:extLst>
          </a:blip>
          <a:srcRect l="10757"/>
          <a:stretch/>
        </p:blipFill>
        <p:spPr bwMode="auto">
          <a:xfrm>
            <a:off x="0" y="980728"/>
            <a:ext cx="5679653" cy="3712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10 km + </a:t>
            </a:r>
            <a:r>
              <a:rPr lang="en-AU" dirty="0" err="1"/>
              <a:t>wv</a:t>
            </a:r>
            <a:r>
              <a:rPr lang="en-AU" dirty="0"/>
              <a:t> imagery </a:t>
            </a:r>
            <a:r>
              <a:rPr lang="en-AU" dirty="0" smtClean="0"/>
              <a:t>24 UTC </a:t>
            </a:r>
            <a:r>
              <a:rPr lang="en-AU" dirty="0"/>
              <a:t>April 21</a:t>
            </a:r>
          </a:p>
        </p:txBody>
      </p:sp>
      <p:pic>
        <p:nvPicPr>
          <p:cNvPr id="12290" name="Picture 2" descr="S:\Head Office\CAWCR\WEP\High_Impact_Weather\0_Fire_Weather\cases\case-EastCoastLow2015\mtsat\aus_wv_2015042023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484" y="980728"/>
            <a:ext cx="4128516" cy="46771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908720"/>
            <a:ext cx="2112566" cy="338554"/>
          </a:xfrm>
          <a:prstGeom prst="rect">
            <a:avLst/>
          </a:prstGeom>
          <a:noFill/>
        </p:spPr>
        <p:txBody>
          <a:bodyPr wrap="none" rtlCol="0">
            <a:spAutoFit/>
          </a:bodyPr>
          <a:lstStyle/>
          <a:p>
            <a:r>
              <a:rPr lang="en-AU" sz="1600" dirty="0" smtClean="0"/>
              <a:t>Wettest member (22)</a:t>
            </a:r>
            <a:endParaRPr lang="en-AU" sz="1600" dirty="0"/>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9" name="Picture 42"/>
          <p:cNvPicPr>
            <a:picLocks noChangeAspect="1" noChangeArrowheads="1"/>
          </p:cNvPicPr>
          <p:nvPr/>
        </p:nvPicPr>
        <p:blipFill>
          <a:blip r:embed="rId5"/>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2864214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EastCoastLow\figs_ens22_stage4\p_spd_zx08_tx35_ens22_stage4.png"/>
          <p:cNvPicPr>
            <a:picLocks noChangeAspect="1" noChangeArrowheads="1"/>
          </p:cNvPicPr>
          <p:nvPr/>
        </p:nvPicPr>
        <p:blipFill rotWithShape="1">
          <a:blip r:embed="rId2">
            <a:extLst>
              <a:ext uri="{28A0092B-C50C-407E-A947-70E740481C1C}">
                <a14:useLocalDpi xmlns:a14="http://schemas.microsoft.com/office/drawing/2010/main" val="0"/>
              </a:ext>
            </a:extLst>
          </a:blip>
          <a:srcRect l="10757"/>
          <a:stretch/>
        </p:blipFill>
        <p:spPr bwMode="auto">
          <a:xfrm>
            <a:off x="0" y="994513"/>
            <a:ext cx="5679653" cy="3712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10 km + </a:t>
            </a:r>
            <a:r>
              <a:rPr lang="en-AU" dirty="0" err="1"/>
              <a:t>wv</a:t>
            </a:r>
            <a:r>
              <a:rPr lang="en-AU" dirty="0"/>
              <a:t> imagery </a:t>
            </a:r>
            <a:r>
              <a:rPr lang="en-AU" dirty="0" smtClean="0"/>
              <a:t>12 UTC </a:t>
            </a:r>
            <a:r>
              <a:rPr lang="en-AU" dirty="0"/>
              <a:t>April </a:t>
            </a:r>
            <a:r>
              <a:rPr lang="en-AU" dirty="0" smtClean="0"/>
              <a:t>22</a:t>
            </a:r>
            <a:endParaRPr lang="en-AU" dirty="0"/>
          </a:p>
        </p:txBody>
      </p:sp>
      <p:pic>
        <p:nvPicPr>
          <p:cNvPr id="13314" name="Picture 2" descr="S:\Head Office\CAWCR\WEP\High_Impact_Weather\0_Fire_Weather\cases\case-EastCoastLow2015\mtsat\aus_wv_2015042111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125" y="980728"/>
            <a:ext cx="4128516" cy="46771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908720"/>
            <a:ext cx="2112566" cy="338554"/>
          </a:xfrm>
          <a:prstGeom prst="rect">
            <a:avLst/>
          </a:prstGeom>
          <a:noFill/>
        </p:spPr>
        <p:txBody>
          <a:bodyPr wrap="none" rtlCol="0">
            <a:spAutoFit/>
          </a:bodyPr>
          <a:lstStyle/>
          <a:p>
            <a:r>
              <a:rPr lang="en-AU" sz="1600" dirty="0" smtClean="0"/>
              <a:t>Wettest member (22)</a:t>
            </a:r>
            <a:endParaRPr lang="en-AU" sz="1600" dirty="0"/>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9" name="Picture 42"/>
          <p:cNvPicPr>
            <a:picLocks noChangeAspect="1" noChangeArrowheads="1"/>
          </p:cNvPicPr>
          <p:nvPr/>
        </p:nvPicPr>
        <p:blipFill>
          <a:blip r:embed="rId5"/>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851995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Synoptic MSLP</a:t>
            </a:r>
            <a:endParaRPr lang="en-AU" dirty="0"/>
          </a:p>
        </p:txBody>
      </p:sp>
      <p:sp>
        <p:nvSpPr>
          <p:cNvPr id="3" name="Content Placeholder 2"/>
          <p:cNvSpPr>
            <a:spLocks noGrp="1"/>
          </p:cNvSpPr>
          <p:nvPr>
            <p:ph idx="1"/>
          </p:nvPr>
        </p:nvSpPr>
        <p:spPr/>
        <p:txBody>
          <a:bodyPr/>
          <a:lstStyle/>
          <a:p>
            <a:endParaRPr lang="en-AU"/>
          </a:p>
        </p:txBody>
      </p:sp>
      <p:pic>
        <p:nvPicPr>
          <p:cNvPr id="4098"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64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EastCoastLow\figs\accumrain_cr05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458" y="4941168"/>
            <a:ext cx="6076280" cy="20254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smtClean="0"/>
              <a:t>Summary</a:t>
            </a:r>
            <a:endParaRPr lang="en-AU" dirty="0"/>
          </a:p>
        </p:txBody>
      </p:sp>
      <p:sp>
        <p:nvSpPr>
          <p:cNvPr id="3" name="Content Placeholder 2"/>
          <p:cNvSpPr>
            <a:spLocks noGrp="1"/>
          </p:cNvSpPr>
          <p:nvPr>
            <p:ph idx="1"/>
          </p:nvPr>
        </p:nvSpPr>
        <p:spPr>
          <a:xfrm>
            <a:off x="469900" y="1385888"/>
            <a:ext cx="4606156" cy="4922837"/>
          </a:xfrm>
        </p:spPr>
        <p:txBody>
          <a:bodyPr/>
          <a:lstStyle/>
          <a:p>
            <a:r>
              <a:rPr lang="en-AU" dirty="0" smtClean="0"/>
              <a:t>High-resolution ensemble of high-impact event</a:t>
            </a:r>
          </a:p>
          <a:p>
            <a:endParaRPr lang="en-AU" dirty="0"/>
          </a:p>
          <a:p>
            <a:r>
              <a:rPr lang="en-AU" dirty="0" smtClean="0"/>
              <a:t>Forecast quality looks excellent</a:t>
            </a:r>
          </a:p>
          <a:p>
            <a:endParaRPr lang="en-AU" dirty="0"/>
          </a:p>
          <a:p>
            <a:r>
              <a:rPr lang="en-AU" dirty="0" smtClean="0"/>
              <a:t>Rainfall and winds sensitive to location of low, very tough forecast with a deterministic system, but …</a:t>
            </a:r>
          </a:p>
          <a:p>
            <a:endParaRPr lang="en-AU" dirty="0"/>
          </a:p>
          <a:p>
            <a:r>
              <a:rPr lang="en-AU" dirty="0" smtClean="0"/>
              <a:t>The ensemble "correctly" identifies area of highest risk</a:t>
            </a:r>
            <a:endParaRPr lang="en-AU" dirty="0"/>
          </a:p>
        </p:txBody>
      </p:sp>
      <p:pic>
        <p:nvPicPr>
          <p:cNvPr id="4" name="Picture 2" descr="P:\EastCoastLow\figs\raintot_me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756" y="1155297"/>
            <a:ext cx="2823982" cy="20576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S:\Head Office\CAWCR\WEP\High_Impact_Weather\0_Fire_Weather\cases\case-EastCoastLow2015\rainfall_analyses\totals_21_22.gif"/>
          <p:cNvPicPr>
            <a:picLocks noChangeAspect="1" noChangeArrowheads="1"/>
          </p:cNvPicPr>
          <p:nvPr/>
        </p:nvPicPr>
        <p:blipFill rotWithShape="1">
          <a:blip r:embed="rId4">
            <a:extLst>
              <a:ext uri="{28A0092B-C50C-407E-A947-70E740481C1C}">
                <a14:useLocalDpi xmlns:a14="http://schemas.microsoft.com/office/drawing/2010/main" val="0"/>
              </a:ext>
            </a:extLst>
          </a:blip>
          <a:srcRect l="19011" r="22522"/>
          <a:stretch/>
        </p:blipFill>
        <p:spPr bwMode="auto">
          <a:xfrm>
            <a:off x="7409422" y="1284028"/>
            <a:ext cx="1598039" cy="16841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7071370" y="6143626"/>
            <a:ext cx="2051720" cy="692696"/>
          </a:xfrm>
          <a:prstGeom prst="rect">
            <a:avLst/>
          </a:prstGeom>
          <a:noFill/>
        </p:spPr>
      </p:pic>
      <p:pic>
        <p:nvPicPr>
          <p:cNvPr id="8" name="Picture 42"/>
          <p:cNvPicPr>
            <a:picLocks noChangeAspect="1" noChangeArrowheads="1"/>
          </p:cNvPicPr>
          <p:nvPr/>
        </p:nvPicPr>
        <p:blipFill>
          <a:blip r:embed="rId6"/>
          <a:srcRect/>
          <a:stretch>
            <a:fillRect/>
          </a:stretch>
        </p:blipFill>
        <p:spPr bwMode="auto">
          <a:xfrm>
            <a:off x="107504" y="6126710"/>
            <a:ext cx="1057275" cy="709612"/>
          </a:xfrm>
          <a:prstGeom prst="rect">
            <a:avLst/>
          </a:prstGeom>
          <a:noFill/>
          <a:ln w="9525">
            <a:noFill/>
            <a:miter lim="800000"/>
            <a:headEnd/>
            <a:tailEnd/>
          </a:ln>
        </p:spPr>
      </p:pic>
    </p:spTree>
    <p:extLst>
      <p:ext uri="{BB962C8B-B14F-4D97-AF65-F5344CB8AC3E}">
        <p14:creationId xmlns:p14="http://schemas.microsoft.com/office/powerpoint/2010/main" val="255627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Synoptic MSLP</a:t>
            </a:r>
            <a:endParaRPr lang="en-AU" dirty="0"/>
          </a:p>
        </p:txBody>
      </p:sp>
      <p:sp>
        <p:nvSpPr>
          <p:cNvPr id="3" name="Content Placeholder 2"/>
          <p:cNvSpPr>
            <a:spLocks noGrp="1"/>
          </p:cNvSpPr>
          <p:nvPr>
            <p:ph idx="1"/>
          </p:nvPr>
        </p:nvSpPr>
        <p:spPr/>
        <p:txBody>
          <a:bodyPr/>
          <a:lstStyle/>
          <a:p>
            <a:endParaRPr lang="en-AU"/>
          </a:p>
        </p:txBody>
      </p:sp>
      <p:pic>
        <p:nvPicPr>
          <p:cNvPr id="5122"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635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Synoptic MSLP</a:t>
            </a:r>
            <a:endParaRPr lang="en-AU" dirty="0"/>
          </a:p>
        </p:txBody>
      </p:sp>
      <p:sp>
        <p:nvSpPr>
          <p:cNvPr id="3" name="Content Placeholder 2"/>
          <p:cNvSpPr>
            <a:spLocks noGrp="1"/>
          </p:cNvSpPr>
          <p:nvPr>
            <p:ph idx="1"/>
          </p:nvPr>
        </p:nvSpPr>
        <p:spPr/>
        <p:txBody>
          <a:bodyPr/>
          <a:lstStyle/>
          <a:p>
            <a:endParaRPr lang="en-AU"/>
          </a:p>
        </p:txBody>
      </p:sp>
      <p:pic>
        <p:nvPicPr>
          <p:cNvPr id="6146"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88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Synoptic MSLP</a:t>
            </a:r>
            <a:endParaRPr lang="en-AU" dirty="0"/>
          </a:p>
        </p:txBody>
      </p:sp>
      <p:sp>
        <p:nvSpPr>
          <p:cNvPr id="3" name="Content Placeholder 2"/>
          <p:cNvSpPr>
            <a:spLocks noGrp="1"/>
          </p:cNvSpPr>
          <p:nvPr>
            <p:ph idx="1"/>
          </p:nvPr>
        </p:nvSpPr>
        <p:spPr/>
        <p:txBody>
          <a:bodyPr/>
          <a:lstStyle/>
          <a:p>
            <a:endParaRPr lang="en-AU"/>
          </a:p>
        </p:txBody>
      </p:sp>
      <p:pic>
        <p:nvPicPr>
          <p:cNvPr id="7170" name="Picture 2" descr="MSLP Analysis (Manual) Australian Reg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800000"/>
            <a:ext cx="61722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06693"/>
      </p:ext>
    </p:extLst>
  </p:cSld>
  <p:clrMapOvr>
    <a:masterClrMapping/>
  </p:clrMapOvr>
</p:sld>
</file>

<file path=ppt/theme/theme1.xml><?xml version="1.0" encoding="utf-8"?>
<a:theme xmlns:a="http://schemas.openxmlformats.org/drawingml/2006/main" name="cawcr">
  <a:themeElements>
    <a:clrScheme name="cawcr 13">
      <a:dk1>
        <a:srgbClr val="000000"/>
      </a:dk1>
      <a:lt1>
        <a:srgbClr val="FFFFFF"/>
      </a:lt1>
      <a:dk2>
        <a:srgbClr val="FFFFFF"/>
      </a:dk2>
      <a:lt2>
        <a:srgbClr val="999999"/>
      </a:lt2>
      <a:accent1>
        <a:srgbClr val="0099CC"/>
      </a:accent1>
      <a:accent2>
        <a:srgbClr val="BED600"/>
      </a:accent2>
      <a:accent3>
        <a:srgbClr val="FFFFFF"/>
      </a:accent3>
      <a:accent4>
        <a:srgbClr val="000000"/>
      </a:accent4>
      <a:accent5>
        <a:srgbClr val="AACAE2"/>
      </a:accent5>
      <a:accent6>
        <a:srgbClr val="ACC200"/>
      </a:accent6>
      <a:hlink>
        <a:srgbClr val="CB5056"/>
      </a:hlink>
      <a:folHlink>
        <a:srgbClr val="EBAB00"/>
      </a:folHlink>
    </a:clrScheme>
    <a:fontScheme name="cawc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solidFill>
            <a:schemeClr val="accent1"/>
          </a:solidFill>
        </a:ln>
        <a:effectLst/>
        <a:extLst/>
      </a:spPr>
      <a:bodyPr vert="horz" wrap="none" lIns="91440" tIns="45720" rIns="91440" bIns="45720" numCol="1" rtlCol="0"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lgn="ctr">
              <a:solidFill>
                <a:srgbClr val="0000F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lnDef>
  </a:objectDefaults>
  <a:extraClrSchemeLst>
    <a:extraClrScheme>
      <a:clrScheme name="cawc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awc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awc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awc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awc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awc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awc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awc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awc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awc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awc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awc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awcr 13">
        <a:dk1>
          <a:srgbClr val="000000"/>
        </a:dk1>
        <a:lt1>
          <a:srgbClr val="FFFFFF"/>
        </a:lt1>
        <a:dk2>
          <a:srgbClr val="FFFFFF"/>
        </a:dk2>
        <a:lt2>
          <a:srgbClr val="999999"/>
        </a:lt2>
        <a:accent1>
          <a:srgbClr val="0099CC"/>
        </a:accent1>
        <a:accent2>
          <a:srgbClr val="BED600"/>
        </a:accent2>
        <a:accent3>
          <a:srgbClr val="FFFFFF"/>
        </a:accent3>
        <a:accent4>
          <a:srgbClr val="000000"/>
        </a:accent4>
        <a:accent5>
          <a:srgbClr val="AACAE2"/>
        </a:accent5>
        <a:accent6>
          <a:srgbClr val="ACC200"/>
        </a:accent6>
        <a:hlink>
          <a:srgbClr val="CB5056"/>
        </a:hlink>
        <a:folHlink>
          <a:srgbClr val="EBAB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cawcr</Template>
  <TotalTime>10885</TotalTime>
  <Words>984</Words>
  <Application>Microsoft Office PowerPoint</Application>
  <PresentationFormat>On-screen Show (4:3)</PresentationFormat>
  <Paragraphs>298</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cawcr</vt:lpstr>
      <vt:lpstr>High-resolution ensemble prediction of an East Coast Low</vt:lpstr>
      <vt:lpstr>East Coast Low</vt:lpstr>
      <vt:lpstr>Synoptic MSLP</vt:lpstr>
      <vt:lpstr>Synoptic MSLP</vt:lpstr>
      <vt:lpstr>Synoptic MSLP</vt:lpstr>
      <vt:lpstr>Synoptic MSLP</vt:lpstr>
      <vt:lpstr>Synoptic MSLP</vt:lpstr>
      <vt:lpstr>Synoptic MSLP</vt:lpstr>
      <vt:lpstr>Synoptic MSLP</vt:lpstr>
      <vt:lpstr>Synoptic MSLP</vt:lpstr>
      <vt:lpstr>Synoptic MSLP</vt:lpstr>
      <vt:lpstr>Synoptic MSLP</vt:lpstr>
      <vt:lpstr>Synoptic MSLP</vt:lpstr>
      <vt:lpstr>Synoptic MSLP</vt:lpstr>
      <vt:lpstr>PowerPoint Presentation</vt:lpstr>
      <vt:lpstr>PowerPoint Presentation</vt:lpstr>
      <vt:lpstr>PowerPoint Presentation</vt:lpstr>
      <vt:lpstr>High-resolution ensemble prediction</vt:lpstr>
      <vt:lpstr>Modelling setup</vt:lpstr>
      <vt:lpstr>Additional deterministic simulations</vt:lpstr>
      <vt:lpstr>Locations – 8 AWSs in district 61</vt:lpstr>
      <vt:lpstr>Model validation – district 61</vt:lpstr>
      <vt:lpstr>Model validation – district 61</vt:lpstr>
      <vt:lpstr>Model validation – district 61</vt:lpstr>
      <vt:lpstr>Model validation – district 61</vt:lpstr>
      <vt:lpstr>Model validation – district 61</vt:lpstr>
      <vt:lpstr>Model validation – district 61</vt:lpstr>
      <vt:lpstr>Model validation – district 61</vt:lpstr>
      <vt:lpstr>Model validation – district 61</vt:lpstr>
      <vt:lpstr>Model validation - summary</vt:lpstr>
      <vt:lpstr>Model validation - soundings</vt:lpstr>
      <vt:lpstr>Model validation - soundings</vt:lpstr>
      <vt:lpstr>Model validation - soundings</vt:lpstr>
      <vt:lpstr>Model validation - soundings</vt:lpstr>
      <vt:lpstr>Model validation - soundings</vt:lpstr>
      <vt:lpstr>Model validation - soundings</vt:lpstr>
      <vt:lpstr>Model validation - soundings</vt:lpstr>
      <vt:lpstr>Model validation - soundings</vt:lpstr>
      <vt:lpstr>Model validation - soundings</vt:lpstr>
      <vt:lpstr>Model validation - soundings</vt:lpstr>
      <vt:lpstr>Region affected</vt:lpstr>
      <vt:lpstr>48-hr Rainfall Verification</vt:lpstr>
      <vt:lpstr>Rainfall probabilities</vt:lpstr>
      <vt:lpstr>Rainfall distribution Dungog catchment</vt:lpstr>
      <vt:lpstr>Wettest member vs driest member</vt:lpstr>
      <vt:lpstr>Rainfall differences: SST or ???</vt:lpstr>
      <vt:lpstr>Wind and p at z = 1 km, 04UTC April 21</vt:lpstr>
      <vt:lpstr>Wind and p at z = 1 km, 13UTC April 21</vt:lpstr>
      <vt:lpstr>Wind and p at z = 1 km, 18UTC April 21</vt:lpstr>
      <vt:lpstr>Wind and p at z = 1 km, 23UTC April 21</vt:lpstr>
      <vt:lpstr>Wind and p at z = 1 km, 06UTC April 22</vt:lpstr>
      <vt:lpstr>Wind and p at z = 1 km, 12UTC April 22</vt:lpstr>
      <vt:lpstr>9 wettest members loop</vt:lpstr>
      <vt:lpstr>Formation of meso-low (20 UTC April 21)</vt:lpstr>
      <vt:lpstr>10 km + wv imagery 06 UTC April 21</vt:lpstr>
      <vt:lpstr>10 km + wv imagery 12 UTC April 21</vt:lpstr>
      <vt:lpstr>10 km + wv imagery 18 UTC April 21</vt:lpstr>
      <vt:lpstr>10 km + wv imagery 24 UTC April 21</vt:lpstr>
      <vt:lpstr>10 km + wv imagery 12 UTC April 22</vt:lpstr>
      <vt:lpstr>Summary</vt:lpstr>
    </vt:vector>
  </TitlesOfParts>
  <Company>Bureau of Meteorology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Arial Regular 29pt Sub title, Arial Regular 24pt</dc:title>
  <dc:creator>Jeff Kepert</dc:creator>
  <cp:lastModifiedBy> </cp:lastModifiedBy>
  <cp:revision>123</cp:revision>
  <dcterms:created xsi:type="dcterms:W3CDTF">2013-09-24T23:35:09Z</dcterms:created>
  <dcterms:modified xsi:type="dcterms:W3CDTF">2016-03-23T01:07:46Z</dcterms:modified>
</cp:coreProperties>
</file>